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31"/>
  </p:notesMasterIdLst>
  <p:handoutMasterIdLst>
    <p:handoutMasterId r:id="rId32"/>
  </p:handoutMasterIdLst>
  <p:sldIdLst>
    <p:sldId id="266" r:id="rId2"/>
    <p:sldId id="397" r:id="rId3"/>
    <p:sldId id="401" r:id="rId4"/>
    <p:sldId id="342" r:id="rId5"/>
    <p:sldId id="343" r:id="rId6"/>
    <p:sldId id="345" r:id="rId7"/>
    <p:sldId id="396" r:id="rId8"/>
    <p:sldId id="300" r:id="rId9"/>
    <p:sldId id="378" r:id="rId10"/>
    <p:sldId id="393" r:id="rId11"/>
    <p:sldId id="337" r:id="rId12"/>
    <p:sldId id="369" r:id="rId13"/>
    <p:sldId id="443" r:id="rId14"/>
    <p:sldId id="445" r:id="rId15"/>
    <p:sldId id="449" r:id="rId16"/>
    <p:sldId id="379" r:id="rId17"/>
    <p:sldId id="371" r:id="rId18"/>
    <p:sldId id="388" r:id="rId19"/>
    <p:sldId id="391" r:id="rId20"/>
    <p:sldId id="392" r:id="rId21"/>
    <p:sldId id="390" r:id="rId22"/>
    <p:sldId id="372" r:id="rId23"/>
    <p:sldId id="380" r:id="rId24"/>
    <p:sldId id="394" r:id="rId25"/>
    <p:sldId id="447" r:id="rId26"/>
    <p:sldId id="381" r:id="rId27"/>
    <p:sldId id="448" r:id="rId28"/>
    <p:sldId id="366" r:id="rId29"/>
    <p:sldId id="298" r:id="rId30"/>
  </p:sldIdLst>
  <p:sldSz cx="9144000" cy="6858000" type="screen4x3"/>
  <p:notesSz cx="7010400" cy="92964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4ED6"/>
    <a:srgbClr val="8EB6B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8116" autoAdjust="0"/>
  </p:normalViewPr>
  <p:slideViewPr>
    <p:cSldViewPr showGuides="1">
      <p:cViewPr>
        <p:scale>
          <a:sx n="70" d="100"/>
          <a:sy n="70" d="100"/>
        </p:scale>
        <p:origin x="-1488" y="-234"/>
      </p:cViewPr>
      <p:guideLst>
        <p:guide orient="horz" pos="2160"/>
        <p:guide pos="2880"/>
      </p:guideLst>
    </p:cSldViewPr>
  </p:slideViewPr>
  <p:notesTextViewPr>
    <p:cViewPr>
      <p:scale>
        <a:sx n="100" d="100"/>
        <a:sy n="100" d="100"/>
      </p:scale>
      <p:origin x="0" y="0"/>
    </p:cViewPr>
  </p:notesTextViewPr>
  <p:sorterViewPr>
    <p:cViewPr>
      <p:scale>
        <a:sx n="90" d="100"/>
        <a:sy n="90" d="100"/>
      </p:scale>
      <p:origin x="0" y="303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B63B10A-1A53-4BF0-B6B2-3E8DA2A2AB1F}" type="datetimeFigureOut">
              <a:rPr lang="en-US" smtClean="0"/>
              <a:pPr/>
              <a:t>10/25/2012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F58ED7F-836A-457D-A70B-1E2448A25FF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zh-TW" alt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7227158-2B1E-4739-9B9C-CBACA4D6B11A}" type="datetimeFigureOut">
              <a:rPr lang="zh-TW" altLang="en-US" smtClean="0"/>
              <a:pPr/>
              <a:t>2012/10/25</a:t>
            </a:fld>
            <a:endParaRPr lang="zh-TW"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zh-TW" alt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zh-TW" alt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1B4B666-D5B5-4EB4-9EFF-36F8E8A2927E}"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A6ACCCC4-96E9-4B44-BE8A-4D208612747E}" type="slidenum">
              <a:rPr lang="en-US" smtClean="0">
                <a:ea typeface="MS PGothic" pitchFamily="34" charset="-128"/>
              </a:rPr>
              <a:pPr/>
              <a:t>1</a:t>
            </a:fld>
            <a:endParaRPr lang="en-US" smtClean="0">
              <a:ea typeface="MS PGothic" pitchFamily="34" charset="-128"/>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48132" name="Slide Number Placeholder 3"/>
          <p:cNvSpPr>
            <a:spLocks noGrp="1"/>
          </p:cNvSpPr>
          <p:nvPr>
            <p:ph type="sldNum" sz="quarter" idx="5"/>
          </p:nvPr>
        </p:nvSpPr>
        <p:spPr>
          <a:noFill/>
        </p:spPr>
        <p:txBody>
          <a:bodyPr/>
          <a:lstStyle/>
          <a:p>
            <a:fld id="{47755DE5-8448-43A3-976B-61CDD8622C61}" type="slidenum">
              <a:rPr lang="en-US" smtClean="0">
                <a:latin typeface="Arial" pitchFamily="34" charset="0"/>
                <a:ea typeface="ＭＳ Ｐゴシック" pitchFamily="34" charset="-128"/>
              </a:rPr>
              <a:pPr/>
              <a:t>17</a:t>
            </a:fld>
            <a:endParaRPr lang="en-US"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10B9D42-4B21-4405-A3B4-04E9983F31F7}" type="slidenum">
              <a:rPr lang="en-US"/>
              <a:pPr/>
              <a:t>19</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lnSpc>
                <a:spcPct val="80000"/>
              </a:lnSpc>
              <a:spcAft>
                <a:spcPct val="20000"/>
              </a:spcAft>
              <a:buFontTx/>
              <a:buNone/>
            </a:pPr>
            <a:endParaRPr lang="en-US" sz="9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48132" name="Slide Number Placeholder 3"/>
          <p:cNvSpPr>
            <a:spLocks noGrp="1"/>
          </p:cNvSpPr>
          <p:nvPr>
            <p:ph type="sldNum" sz="quarter" idx="5"/>
          </p:nvPr>
        </p:nvSpPr>
        <p:spPr>
          <a:noFill/>
        </p:spPr>
        <p:txBody>
          <a:bodyPr/>
          <a:lstStyle/>
          <a:p>
            <a:fld id="{47755DE5-8448-43A3-976B-61CDD8622C61}" type="slidenum">
              <a:rPr lang="en-US" smtClean="0">
                <a:latin typeface="Arial" pitchFamily="34" charset="0"/>
                <a:ea typeface="ＭＳ Ｐゴシック" pitchFamily="34" charset="-128"/>
              </a:rPr>
              <a:pPr/>
              <a:t>22</a:t>
            </a:fld>
            <a:endParaRPr lang="en-US" smtClean="0">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38C32C-2179-404F-8C20-BDE036097612}" type="slidenum">
              <a:rPr lang="en-US" smtClean="0"/>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cascode configuration  transforms a depletion mode device into an enhancement mode device by putting a MOSFET in series with a GaN transistor.  In addition to adding cost, size  and added packaging, this solution adds to the total system R</a:t>
            </a:r>
            <a:r>
              <a:rPr lang="en-US" baseline="-25000" dirty="0" smtClean="0"/>
              <a:t>DS(ON)</a:t>
            </a:r>
            <a:r>
              <a:rPr lang="en-US" dirty="0" smtClean="0"/>
              <a:t> .  At higher voltages, the added R</a:t>
            </a:r>
            <a:r>
              <a:rPr lang="en-US" baseline="-25000" dirty="0" smtClean="0"/>
              <a:t>DS(ON)</a:t>
            </a:r>
            <a:r>
              <a:rPr lang="en-US" dirty="0" smtClean="0"/>
              <a:t> becomes small.</a:t>
            </a:r>
          </a:p>
          <a:p>
            <a:endParaRPr lang="en-US" dirty="0"/>
          </a:p>
        </p:txBody>
      </p:sp>
      <p:sp>
        <p:nvSpPr>
          <p:cNvPr id="4" name="Slide Number Placeholder 3"/>
          <p:cNvSpPr>
            <a:spLocks noGrp="1"/>
          </p:cNvSpPr>
          <p:nvPr>
            <p:ph type="sldNum" sz="quarter" idx="10"/>
          </p:nvPr>
        </p:nvSpPr>
        <p:spPr/>
        <p:txBody>
          <a:bodyPr/>
          <a:lstStyle/>
          <a:p>
            <a:fld id="{01B4B666-D5B5-4EB4-9EFF-36F8E8A2927E}" type="slidenum">
              <a:rPr lang="zh-TW" altLang="en-US" smtClean="0"/>
              <a:pPr/>
              <a:t>25</a:t>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38C32C-2179-404F-8C20-BDE036097612}" type="slidenum">
              <a:rPr lang="en-US" smtClean="0"/>
              <a:pPr/>
              <a:t>27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latin typeface="Arial" charset="0"/>
              <a:ea typeface="ＭＳ Ｐゴシック" pitchFamily="34" charset="-128"/>
            </a:endParaRPr>
          </a:p>
        </p:txBody>
      </p:sp>
      <p:sp>
        <p:nvSpPr>
          <p:cNvPr id="62468" name="Slide Number Placeholder 3"/>
          <p:cNvSpPr>
            <a:spLocks noGrp="1"/>
          </p:cNvSpPr>
          <p:nvPr>
            <p:ph type="sldNum" sz="quarter" idx="5"/>
          </p:nvPr>
        </p:nvSpPr>
        <p:spPr>
          <a:noFill/>
        </p:spPr>
        <p:txBody>
          <a:bodyPr/>
          <a:lstStyle/>
          <a:p>
            <a:fld id="{A62E7000-0434-44D8-8E06-A37D4B9ADC7C}" type="slidenum">
              <a:rPr lang="en-US" smtClean="0">
                <a:ea typeface="ＭＳ Ｐゴシック" pitchFamily="34" charset="-128"/>
              </a:rPr>
              <a:pPr/>
              <a:t>28</a:t>
            </a:fld>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B25B4855-D777-4594-B09D-BB82B70C756F}" type="slidenum">
              <a:rPr lang="en-US" smtClean="0">
                <a:latin typeface="Arial" pitchFamily="34" charset="0"/>
                <a:ea typeface="ＭＳ Ｐゴシック" pitchFamily="34" charset="-128"/>
              </a:rPr>
              <a:pPr/>
              <a:t>2</a:t>
            </a:fld>
            <a:endParaRPr lang="en-US" smtClean="0">
              <a:latin typeface="Arial" pitchFamily="34" charset="0"/>
              <a:ea typeface="ＭＳ Ｐゴシック" pitchFamily="34" charset="-128"/>
            </a:endParaRPr>
          </a:p>
        </p:txBody>
      </p:sp>
      <p:sp>
        <p:nvSpPr>
          <p:cNvPr id="44035" name="Rectangle 2"/>
          <p:cNvSpPr>
            <a:spLocks noGrp="1" noRot="1" noChangeAspect="1" noChangeArrowheads="1" noTextEdit="1"/>
          </p:cNvSpPr>
          <p:nvPr>
            <p:ph type="sldImg"/>
          </p:nvPr>
        </p:nvSpPr>
        <p:spPr>
          <a:xfrm>
            <a:off x="1182688" y="696913"/>
            <a:ext cx="4649787" cy="3486150"/>
          </a:xfrm>
          <a:ln/>
        </p:spPr>
      </p:sp>
      <p:sp>
        <p:nvSpPr>
          <p:cNvPr id="44036" name="Rectangle 3"/>
          <p:cNvSpPr>
            <a:spLocks noGrp="1" noChangeArrowheads="1"/>
          </p:cNvSpPr>
          <p:nvPr>
            <p:ph type="body" idx="1"/>
          </p:nvPr>
        </p:nvSpPr>
        <p:spPr>
          <a:xfrm>
            <a:off x="935039" y="4416425"/>
            <a:ext cx="5140325" cy="4183063"/>
          </a:xfrm>
          <a:noFill/>
          <a:ln/>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3363" indent="-233363">
              <a:buFont typeface="Arial" pitchFamily="34" charset="0"/>
              <a:buChar char="•"/>
            </a:pPr>
            <a:r>
              <a:rPr lang="en-US" sz="1200" dirty="0" smtClean="0"/>
              <a:t>Served Available Market Size and Growth</a:t>
            </a:r>
          </a:p>
          <a:p>
            <a:pPr marL="233363" indent="-233363">
              <a:buFont typeface="Arial" pitchFamily="34" charset="0"/>
              <a:buChar char="•"/>
            </a:pPr>
            <a:r>
              <a:rPr lang="en-US" sz="1200" dirty="0" smtClean="0"/>
              <a:t>GaN Market Projections and Revenue Growth</a:t>
            </a:r>
          </a:p>
          <a:p>
            <a:endParaRPr lang="en-US" dirty="0"/>
          </a:p>
        </p:txBody>
      </p:sp>
      <p:sp>
        <p:nvSpPr>
          <p:cNvPr id="4" name="Slide Number Placeholder 3"/>
          <p:cNvSpPr>
            <a:spLocks noGrp="1"/>
          </p:cNvSpPr>
          <p:nvPr>
            <p:ph type="sldNum" sz="quarter" idx="10"/>
          </p:nvPr>
        </p:nvSpPr>
        <p:spPr/>
        <p:txBody>
          <a:bodyPr/>
          <a:lstStyle/>
          <a:p>
            <a:fld id="{01B4B666-D5B5-4EB4-9EFF-36F8E8A2927E}" type="slidenum">
              <a:rPr lang="zh-TW" altLang="en-US" smtClean="0"/>
              <a:pPr/>
              <a:t>3</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B25B4855-D777-4594-B09D-BB82B70C756F}" type="slidenum">
              <a:rPr lang="en-US" smtClean="0">
                <a:latin typeface="Arial" pitchFamily="34" charset="0"/>
                <a:ea typeface="ＭＳ Ｐゴシック" pitchFamily="34" charset="-128"/>
              </a:rPr>
              <a:pPr/>
              <a:t>8</a:t>
            </a:fld>
            <a:endParaRPr lang="en-US" smtClean="0">
              <a:latin typeface="Arial" pitchFamily="34" charset="0"/>
              <a:ea typeface="ＭＳ Ｐゴシック" pitchFamily="34" charset="-128"/>
            </a:endParaRPr>
          </a:p>
        </p:txBody>
      </p:sp>
      <p:sp>
        <p:nvSpPr>
          <p:cNvPr id="44035" name="Rectangle 2"/>
          <p:cNvSpPr>
            <a:spLocks noGrp="1" noRot="1" noChangeAspect="1" noChangeArrowheads="1" noTextEdit="1"/>
          </p:cNvSpPr>
          <p:nvPr>
            <p:ph type="sldImg"/>
          </p:nvPr>
        </p:nvSpPr>
        <p:spPr>
          <a:xfrm>
            <a:off x="1182688" y="696913"/>
            <a:ext cx="4649787" cy="3486150"/>
          </a:xfrm>
          <a:ln/>
        </p:spPr>
      </p:sp>
      <p:sp>
        <p:nvSpPr>
          <p:cNvPr id="44036" name="Rectangle 3"/>
          <p:cNvSpPr>
            <a:spLocks noGrp="1" noChangeArrowheads="1"/>
          </p:cNvSpPr>
          <p:nvPr>
            <p:ph type="body" idx="1"/>
          </p:nvPr>
        </p:nvSpPr>
        <p:spPr>
          <a:xfrm>
            <a:off x="935039" y="4416425"/>
            <a:ext cx="5140325" cy="4183063"/>
          </a:xfrm>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 the 1980’s the Power MOSFET replaced the bipolar transistor. This technology conversion taught us that there are four key activities that will drive the rate of adoption of GaN technology.</a:t>
            </a:r>
          </a:p>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3363" indent="-233363">
              <a:buFont typeface="Arial" pitchFamily="34" charset="0"/>
              <a:buChar char="•"/>
            </a:pPr>
            <a:r>
              <a:rPr lang="en-US" dirty="0" smtClean="0"/>
              <a:t>Enhancement Mode eGaN FETs are just like MOSFETs</a:t>
            </a:r>
          </a:p>
          <a:p>
            <a:pPr marL="233363" indent="-233363">
              <a:buFont typeface="Arial" pitchFamily="34" charset="0"/>
              <a:buChar char="•"/>
            </a:pPr>
            <a:r>
              <a:rPr lang="en-US" dirty="0" smtClean="0"/>
              <a:t>Develop an ecosystem of strategic partners and compatible products</a:t>
            </a:r>
          </a:p>
          <a:p>
            <a:pPr marL="233363" indent="-233363">
              <a:buFont typeface="Arial" pitchFamily="34" charset="0"/>
              <a:buChar char="•"/>
            </a:pPr>
            <a:r>
              <a:rPr lang="en-US" dirty="0" smtClean="0"/>
              <a:t>Supporting University Research</a:t>
            </a:r>
          </a:p>
          <a:p>
            <a:pPr marL="233363" indent="-233363">
              <a:buFont typeface="Arial" pitchFamily="34" charset="0"/>
              <a:buChar char="•"/>
            </a:pPr>
            <a:r>
              <a:rPr lang="en-US" dirty="0" smtClean="0"/>
              <a:t>PhD –Level Applications Engineering</a:t>
            </a:r>
          </a:p>
          <a:p>
            <a:pPr marL="690563" lvl="1" indent="-233363">
              <a:buFont typeface="Arial" pitchFamily="34" charset="0"/>
              <a:buChar char="•"/>
            </a:pPr>
            <a:r>
              <a:rPr lang="en-US" dirty="0" smtClean="0"/>
              <a:t>Training Engineers through Applications and Seminars</a:t>
            </a:r>
          </a:p>
          <a:p>
            <a:pPr marL="690563" lvl="1" indent="-233363">
              <a:buFont typeface="Arial" pitchFamily="34" charset="0"/>
              <a:buChar char="•"/>
            </a:pPr>
            <a:r>
              <a:rPr lang="en-US" dirty="0" smtClean="0"/>
              <a:t>The first GaN Transistor Textbook</a:t>
            </a:r>
          </a:p>
          <a:p>
            <a:pPr marL="690563" lvl="1" indent="-233363">
              <a:buFont typeface="Arial" pitchFamily="34" charset="0"/>
              <a:buChar char="•"/>
            </a:pPr>
            <a:r>
              <a:rPr lang="en-US" dirty="0" smtClean="0"/>
              <a:t>Demonstration Boards and Development Kits</a:t>
            </a:r>
          </a:p>
          <a:p>
            <a:pPr marL="233363" indent="-233363">
              <a:buFont typeface="Arial" pitchFamily="34" charset="0"/>
              <a:buChar char="•"/>
            </a:pPr>
            <a:r>
              <a:rPr lang="en-US" dirty="0" smtClean="0"/>
              <a:t>Highly Experienced Field Applications Engineering for customer training</a:t>
            </a:r>
          </a:p>
          <a:p>
            <a:pPr marL="233363" indent="-233363">
              <a:buFont typeface="Arial" pitchFamily="34" charset="0"/>
              <a:buChar char="•"/>
            </a:pPr>
            <a:r>
              <a:rPr lang="en-US" dirty="0" smtClean="0"/>
              <a:t>Monolithic GaN ICs </a:t>
            </a:r>
          </a:p>
          <a:p>
            <a:endParaRPr lang="en-US" dirty="0"/>
          </a:p>
        </p:txBody>
      </p:sp>
      <p:sp>
        <p:nvSpPr>
          <p:cNvPr id="4" name="Slide Number Placeholder 3"/>
          <p:cNvSpPr>
            <a:spLocks noGrp="1"/>
          </p:cNvSpPr>
          <p:nvPr>
            <p:ph type="sldNum" sz="quarter" idx="10"/>
          </p:nvPr>
        </p:nvSpPr>
        <p:spPr/>
        <p:txBody>
          <a:bodyPr/>
          <a:lstStyle/>
          <a:p>
            <a:fld id="{01B4B666-D5B5-4EB4-9EFF-36F8E8A2927E}" type="slidenum">
              <a:rPr lang="zh-TW" altLang="en-US" smtClean="0"/>
              <a:pPr/>
              <a:t>9</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fontAlgn="base">
              <a:spcBef>
                <a:spcPct val="0"/>
              </a:spcBef>
              <a:spcAft>
                <a:spcPct val="0"/>
              </a:spcAft>
              <a:defRPr/>
            </a:pPr>
            <a:endParaRPr lang="en-US" b="1" dirty="0" smtClean="0">
              <a:solidFill>
                <a:srgbClr val="000000"/>
              </a:solidFill>
              <a:latin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87B5D8C1-E616-49AD-B06D-87BD3A3F3DE5}"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dirty="0" smtClean="0"/>
              <a:t>With the help of Texas Instruments and Microsemi, EPC is developing the infrastructure needed to make the application of eGaN FETs as easy as power MOSFETs.  EPC continues to develop additional IC partners.</a:t>
            </a:r>
            <a:endParaRPr lang="en-US" sz="1200" dirty="0"/>
          </a:p>
        </p:txBody>
      </p:sp>
      <p:sp>
        <p:nvSpPr>
          <p:cNvPr id="4" name="Slide Number Placeholder 3"/>
          <p:cNvSpPr>
            <a:spLocks noGrp="1"/>
          </p:cNvSpPr>
          <p:nvPr>
            <p:ph type="sldNum" sz="quarter" idx="10"/>
          </p:nvPr>
        </p:nvSpPr>
        <p:spPr/>
        <p:txBody>
          <a:bodyPr/>
          <a:lstStyle/>
          <a:p>
            <a:fld id="{01B4B666-D5B5-4EB4-9EFF-36F8E8A2927E}" type="slidenum">
              <a:rPr lang="zh-TW" altLang="en-US" smtClean="0"/>
              <a:pPr/>
              <a:t>11</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marL="177800" indent="-177800">
              <a:buFontTx/>
              <a:buChar char="•"/>
            </a:pPr>
            <a:r>
              <a:rPr lang="en-US" sz="1200" dirty="0" smtClean="0"/>
              <a:t>Focus on Power Management</a:t>
            </a:r>
          </a:p>
          <a:p>
            <a:pPr marL="177800" indent="-177800"/>
            <a:endParaRPr lang="en-US" sz="900" dirty="0" smtClean="0"/>
          </a:p>
          <a:p>
            <a:pPr marL="177800" indent="-177800">
              <a:buFontTx/>
              <a:buChar char="•"/>
            </a:pPr>
            <a:r>
              <a:rPr lang="en-US" sz="1200" dirty="0" smtClean="0"/>
              <a:t>Maintain a technological lead with enhancement mode (normally OFF) devices</a:t>
            </a:r>
          </a:p>
          <a:p>
            <a:pPr marL="177800" indent="-177800">
              <a:buFontTx/>
              <a:buChar char="•"/>
            </a:pPr>
            <a:endParaRPr lang="en-US" sz="900" dirty="0" smtClean="0"/>
          </a:p>
          <a:p>
            <a:pPr marL="177800" indent="-177800">
              <a:buFontTx/>
              <a:buChar char="•"/>
            </a:pPr>
            <a:r>
              <a:rPr lang="en-US" sz="1200" dirty="0" smtClean="0"/>
              <a:t>Build  a deep IP portfolio</a:t>
            </a:r>
          </a:p>
          <a:p>
            <a:pPr marL="177800" indent="-177800">
              <a:buFontTx/>
              <a:buChar char="•"/>
            </a:pPr>
            <a:endParaRPr lang="en-US" sz="1200" dirty="0" smtClean="0"/>
          </a:p>
          <a:p>
            <a:pPr marL="177800" indent="-177800">
              <a:buFontTx/>
              <a:buChar char="•"/>
            </a:pPr>
            <a:r>
              <a:rPr lang="en-US" sz="1200" dirty="0" smtClean="0"/>
              <a:t>Leverage the existing silicon CMOS low-cost supply chain. </a:t>
            </a:r>
          </a:p>
          <a:p>
            <a:pPr marL="177800" indent="-177800">
              <a:buFontTx/>
              <a:buChar char="•"/>
            </a:pPr>
            <a:endParaRPr lang="en-US" sz="1200" dirty="0" smtClean="0"/>
          </a:p>
          <a:p>
            <a:pPr marL="177800" indent="-177800">
              <a:buFontTx/>
              <a:buChar char="•"/>
            </a:pPr>
            <a:r>
              <a:rPr lang="en-US" sz="1200" dirty="0" smtClean="0"/>
              <a:t>Develop strategic partnerships that establish eGaN technology as the </a:t>
            </a:r>
            <a:r>
              <a:rPr lang="en-US" sz="1200" i="1" dirty="0" smtClean="0"/>
              <a:t>de facto</a:t>
            </a:r>
            <a:r>
              <a:rPr lang="en-US" sz="1200" dirty="0" smtClean="0"/>
              <a:t> standard.</a:t>
            </a:r>
          </a:p>
          <a:p>
            <a:endParaRPr lang="en-US" dirty="0" smtClean="0">
              <a:latin typeface="Arial" charset="0"/>
              <a:ea typeface="ＭＳ Ｐゴシック" pitchFamily="34" charset="-128"/>
            </a:endParaRPr>
          </a:p>
        </p:txBody>
      </p:sp>
      <p:sp>
        <p:nvSpPr>
          <p:cNvPr id="54276" name="Slide Number Placeholder 3"/>
          <p:cNvSpPr>
            <a:spLocks noGrp="1"/>
          </p:cNvSpPr>
          <p:nvPr>
            <p:ph type="sldNum" sz="quarter" idx="5"/>
          </p:nvPr>
        </p:nvSpPr>
        <p:spPr>
          <a:noFill/>
        </p:spPr>
        <p:txBody>
          <a:bodyPr/>
          <a:lstStyle/>
          <a:p>
            <a:fld id="{0D63A12C-5746-4D0F-A98E-D2002FE4B28D}" type="slidenum">
              <a:rPr lang="en-US" smtClean="0">
                <a:ea typeface="ＭＳ Ｐゴシック" pitchFamily="34" charset="-128"/>
              </a:rPr>
              <a:pPr/>
              <a:t>12</a:t>
            </a:fld>
            <a:endParaRPr 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3363" indent="-233363">
              <a:lnSpc>
                <a:spcPct val="80000"/>
              </a:lnSpc>
              <a:buFont typeface="Arial" pitchFamily="34" charset="0"/>
              <a:buChar char="•"/>
            </a:pPr>
            <a:r>
              <a:rPr lang="en-US" dirty="0" smtClean="0"/>
              <a:t>Wireless Power Transmission</a:t>
            </a:r>
          </a:p>
          <a:p>
            <a:pPr marL="233363" indent="-233363">
              <a:lnSpc>
                <a:spcPct val="80000"/>
              </a:lnSpc>
              <a:buFont typeface="Arial" pitchFamily="34" charset="0"/>
              <a:buChar char="•"/>
            </a:pPr>
            <a:r>
              <a:rPr lang="en-US" dirty="0" smtClean="0"/>
              <a:t>RF DC-DC “Envelope Tracking”</a:t>
            </a:r>
          </a:p>
          <a:p>
            <a:pPr marL="233363" indent="-233363">
              <a:lnSpc>
                <a:spcPct val="80000"/>
              </a:lnSpc>
              <a:buFont typeface="Arial" pitchFamily="34" charset="0"/>
              <a:buChar char="•"/>
            </a:pPr>
            <a:r>
              <a:rPr lang="en-US" dirty="0" smtClean="0"/>
              <a:t>High Energy Pulsed Lasers</a:t>
            </a:r>
          </a:p>
          <a:p>
            <a:pPr marL="233363" indent="-233363">
              <a:lnSpc>
                <a:spcPct val="80000"/>
              </a:lnSpc>
              <a:buFont typeface="Arial" pitchFamily="34" charset="0"/>
              <a:buChar char="•"/>
            </a:pPr>
            <a:r>
              <a:rPr lang="en-US" dirty="0" err="1" smtClean="0"/>
              <a:t>RadHard</a:t>
            </a:r>
            <a:endParaRPr lang="en-US" dirty="0" smtClean="0"/>
          </a:p>
          <a:p>
            <a:endParaRPr lang="en-US" dirty="0"/>
          </a:p>
        </p:txBody>
      </p:sp>
      <p:sp>
        <p:nvSpPr>
          <p:cNvPr id="4" name="Slide Number Placeholder 3"/>
          <p:cNvSpPr>
            <a:spLocks noGrp="1"/>
          </p:cNvSpPr>
          <p:nvPr>
            <p:ph type="sldNum" sz="quarter" idx="10"/>
          </p:nvPr>
        </p:nvSpPr>
        <p:spPr/>
        <p:txBody>
          <a:bodyPr/>
          <a:lstStyle/>
          <a:p>
            <a:fld id="{01B4B666-D5B5-4EB4-9EFF-36F8E8A2927E}" type="slidenum">
              <a:rPr lang="zh-TW" altLang="en-US" smtClean="0"/>
              <a:pPr/>
              <a:t>16</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ltLang="zh-TW"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TW" smtClean="0"/>
              <a:t>Click to edit Master subtitle style</a:t>
            </a:r>
            <a:endParaRPr lang="en-US"/>
          </a:p>
        </p:txBody>
      </p:sp>
      <p:sp>
        <p:nvSpPr>
          <p:cNvPr id="4" name="Rectangle 3"/>
          <p:cNvSpPr/>
          <p:nvPr userDrawn="1"/>
        </p:nvSpPr>
        <p:spPr>
          <a:xfrm>
            <a:off x="0" y="152400"/>
            <a:ext cx="914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cxnSp>
        <p:nvCxnSpPr>
          <p:cNvPr id="2" name="Straight Connector 18"/>
          <p:cNvCxnSpPr>
            <a:cxnSpLocks noChangeShapeType="1"/>
          </p:cNvCxnSpPr>
          <p:nvPr userDrawn="1"/>
        </p:nvCxnSpPr>
        <p:spPr bwMode="auto">
          <a:xfrm>
            <a:off x="0" y="1065213"/>
            <a:ext cx="9144000" cy="1587"/>
          </a:xfrm>
          <a:prstGeom prst="line">
            <a:avLst/>
          </a:prstGeom>
          <a:noFill/>
          <a:ln w="12700">
            <a:solidFill>
              <a:schemeClr val="tx1"/>
            </a:solidFill>
            <a:round/>
            <a:headEnd/>
            <a:tailEnd/>
          </a:ln>
          <a:effectLst>
            <a:outerShdw dist="20000" dir="5400000" rotWithShape="0">
              <a:srgbClr val="808080">
                <a:alpha val="37999"/>
              </a:srgbClr>
            </a:outerShdw>
          </a:effectLst>
          <a:extLst>
            <a:ext uri="{909E8E84-426E-40DD-AFC4-6F175D3DCCD1}"/>
          </a:extLst>
        </p:spPr>
      </p:cxnSp>
      <p:cxnSp>
        <p:nvCxnSpPr>
          <p:cNvPr id="3" name="Straight Connector 19"/>
          <p:cNvCxnSpPr>
            <a:cxnSpLocks noChangeShapeType="1"/>
          </p:cNvCxnSpPr>
          <p:nvPr userDrawn="1"/>
        </p:nvCxnSpPr>
        <p:spPr bwMode="auto">
          <a:xfrm rot="5400000" flipH="1" flipV="1">
            <a:off x="6857207" y="607219"/>
            <a:ext cx="914400" cy="1587"/>
          </a:xfrm>
          <a:prstGeom prst="line">
            <a:avLst/>
          </a:prstGeom>
          <a:noFill/>
          <a:ln w="6350">
            <a:solidFill>
              <a:schemeClr val="tx1"/>
            </a:solidFill>
            <a:round/>
            <a:headEnd/>
            <a:tailEnd/>
          </a:ln>
          <a:effectLst>
            <a:outerShdw dist="20000" dir="5400000" rotWithShape="0">
              <a:srgbClr val="808080">
                <a:alpha val="37999"/>
              </a:srgbClr>
            </a:outerShdw>
          </a:effectLst>
          <a:extLst>
            <a:ext uri="{909E8E84-426E-40DD-AFC4-6F175D3DCCD1}"/>
          </a:extLst>
        </p:spPr>
      </p:cxnSp>
      <p:cxnSp>
        <p:nvCxnSpPr>
          <p:cNvPr id="4" name="Straight Connector 20"/>
          <p:cNvCxnSpPr>
            <a:cxnSpLocks noChangeShapeType="1"/>
          </p:cNvCxnSpPr>
          <p:nvPr userDrawn="1"/>
        </p:nvCxnSpPr>
        <p:spPr bwMode="auto">
          <a:xfrm>
            <a:off x="0" y="150813"/>
            <a:ext cx="9144000" cy="1587"/>
          </a:xfrm>
          <a:prstGeom prst="line">
            <a:avLst/>
          </a:prstGeom>
          <a:noFill/>
          <a:ln w="12700">
            <a:solidFill>
              <a:schemeClr val="tx1"/>
            </a:solidFill>
            <a:round/>
            <a:headEnd/>
            <a:tailEnd/>
          </a:ln>
          <a:effectLst>
            <a:outerShdw dist="20000" dir="5400000" rotWithShape="0">
              <a:srgbClr val="808080">
                <a:alpha val="37999"/>
              </a:srgbClr>
            </a:outerShdw>
          </a:effectLst>
          <a:extLst>
            <a:ext uri="{909E8E84-426E-40DD-AFC4-6F175D3DCCD1}"/>
          </a:extLst>
        </p:spPr>
      </p:cxnSp>
      <p:sp>
        <p:nvSpPr>
          <p:cNvPr id="5" name="Rectangle 21"/>
          <p:cNvSpPr>
            <a:spLocks noChangeArrowheads="1"/>
          </p:cNvSpPr>
          <p:nvPr userDrawn="1"/>
        </p:nvSpPr>
        <p:spPr bwMode="auto">
          <a:xfrm>
            <a:off x="0" y="0"/>
            <a:ext cx="9144000" cy="152400"/>
          </a:xfrm>
          <a:prstGeom prst="rect">
            <a:avLst/>
          </a:prstGeom>
          <a:solidFill>
            <a:schemeClr val="tx1"/>
          </a:solidFill>
          <a:ln>
            <a:noFill/>
          </a:ln>
          <a:effectLst>
            <a:outerShdw dist="23000" dir="5400000" rotWithShape="0">
              <a:srgbClr val="808080">
                <a:alpha val="34998"/>
              </a:srgbClr>
            </a:outerShdw>
          </a:effectLst>
          <a:extLst>
            <a:ext uri="{91240B29-F687-4F45-9708-019B960494DF}"/>
          </a:extLst>
        </p:spPr>
        <p:txBody>
          <a:bodyPr anchor="ctr"/>
          <a:lstStyle/>
          <a:p>
            <a:pPr algn="ctr">
              <a:defRPr/>
            </a:pPr>
            <a:endParaRPr lang="en-US" sz="1200">
              <a:solidFill>
                <a:srgbClr val="FFFFFF"/>
              </a:solidFill>
              <a:cs typeface="Arial" charset="0"/>
            </a:endParaRPr>
          </a:p>
        </p:txBody>
      </p:sp>
      <p:cxnSp>
        <p:nvCxnSpPr>
          <p:cNvPr id="8" name="Straight Connector 24"/>
          <p:cNvCxnSpPr>
            <a:cxnSpLocks noChangeShapeType="1"/>
          </p:cNvCxnSpPr>
          <p:nvPr userDrawn="1"/>
        </p:nvCxnSpPr>
        <p:spPr bwMode="auto">
          <a:xfrm rot="5400000">
            <a:off x="8382000" y="6704013"/>
            <a:ext cx="306387" cy="1588"/>
          </a:xfrm>
          <a:prstGeom prst="line">
            <a:avLst/>
          </a:prstGeom>
          <a:noFill/>
          <a:ln w="12700">
            <a:solidFill>
              <a:schemeClr val="bg1"/>
            </a:solidFill>
            <a:round/>
            <a:headEnd/>
            <a:tailEnd/>
          </a:ln>
          <a:effectLst>
            <a:outerShdw dist="20000" dir="5400000" rotWithShape="0">
              <a:srgbClr val="808080">
                <a:alpha val="37999"/>
              </a:srgbClr>
            </a:outerShdw>
          </a:effectLst>
          <a:extLst>
            <a:ext uri="{909E8E84-426E-40DD-AFC4-6F175D3DCCD1}"/>
          </a:extLst>
        </p:spPr>
      </p:cxn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cxnSp>
        <p:nvCxnSpPr>
          <p:cNvPr id="2" name="Straight Connector 18"/>
          <p:cNvCxnSpPr>
            <a:cxnSpLocks noChangeShapeType="1"/>
          </p:cNvCxnSpPr>
          <p:nvPr userDrawn="1"/>
        </p:nvCxnSpPr>
        <p:spPr bwMode="auto">
          <a:xfrm>
            <a:off x="0" y="1065213"/>
            <a:ext cx="9144000" cy="1587"/>
          </a:xfrm>
          <a:prstGeom prst="line">
            <a:avLst/>
          </a:prstGeom>
          <a:noFill/>
          <a:ln w="12700">
            <a:solidFill>
              <a:schemeClr val="tx1"/>
            </a:solidFill>
            <a:round/>
            <a:headEnd/>
            <a:tailEnd/>
          </a:ln>
          <a:effectLst>
            <a:outerShdw dist="20000" dir="5400000" rotWithShape="0">
              <a:srgbClr val="808080">
                <a:alpha val="37999"/>
              </a:srgbClr>
            </a:outerShdw>
          </a:effectLst>
          <a:extLst>
            <a:ext uri="{909E8E84-426E-40DD-AFC4-6F175D3DCCD1}"/>
          </a:extLst>
        </p:spPr>
      </p:cxnSp>
      <p:cxnSp>
        <p:nvCxnSpPr>
          <p:cNvPr id="3" name="Straight Connector 19"/>
          <p:cNvCxnSpPr>
            <a:cxnSpLocks noChangeShapeType="1"/>
          </p:cNvCxnSpPr>
          <p:nvPr userDrawn="1"/>
        </p:nvCxnSpPr>
        <p:spPr bwMode="auto">
          <a:xfrm rot="5400000" flipH="1" flipV="1">
            <a:off x="6857207" y="607219"/>
            <a:ext cx="914400" cy="1587"/>
          </a:xfrm>
          <a:prstGeom prst="line">
            <a:avLst/>
          </a:prstGeom>
          <a:noFill/>
          <a:ln w="6350">
            <a:solidFill>
              <a:schemeClr val="tx1"/>
            </a:solidFill>
            <a:round/>
            <a:headEnd/>
            <a:tailEnd/>
          </a:ln>
          <a:effectLst>
            <a:outerShdw dist="20000" dir="5400000" rotWithShape="0">
              <a:srgbClr val="808080">
                <a:alpha val="37999"/>
              </a:srgbClr>
            </a:outerShdw>
          </a:effectLst>
          <a:extLst>
            <a:ext uri="{909E8E84-426E-40DD-AFC4-6F175D3DCCD1}"/>
          </a:extLst>
        </p:spPr>
      </p:cxnSp>
      <p:cxnSp>
        <p:nvCxnSpPr>
          <p:cNvPr id="4" name="Straight Connector 20"/>
          <p:cNvCxnSpPr>
            <a:cxnSpLocks noChangeShapeType="1"/>
          </p:cNvCxnSpPr>
          <p:nvPr userDrawn="1"/>
        </p:nvCxnSpPr>
        <p:spPr bwMode="auto">
          <a:xfrm>
            <a:off x="0" y="150813"/>
            <a:ext cx="9144000" cy="1587"/>
          </a:xfrm>
          <a:prstGeom prst="line">
            <a:avLst/>
          </a:prstGeom>
          <a:noFill/>
          <a:ln w="12700">
            <a:solidFill>
              <a:schemeClr val="tx1"/>
            </a:solidFill>
            <a:round/>
            <a:headEnd/>
            <a:tailEnd/>
          </a:ln>
          <a:effectLst>
            <a:outerShdw dist="20000" dir="5400000" rotWithShape="0">
              <a:srgbClr val="808080">
                <a:alpha val="37999"/>
              </a:srgbClr>
            </a:outerShdw>
          </a:effectLst>
          <a:extLst>
            <a:ext uri="{909E8E84-426E-40DD-AFC4-6F175D3DCCD1}"/>
          </a:extLst>
        </p:spPr>
      </p:cxnSp>
      <p:sp>
        <p:nvSpPr>
          <p:cNvPr id="5" name="Rectangle 21"/>
          <p:cNvSpPr>
            <a:spLocks noChangeArrowheads="1"/>
          </p:cNvSpPr>
          <p:nvPr userDrawn="1"/>
        </p:nvSpPr>
        <p:spPr bwMode="auto">
          <a:xfrm>
            <a:off x="0" y="0"/>
            <a:ext cx="9144000" cy="152400"/>
          </a:xfrm>
          <a:prstGeom prst="rect">
            <a:avLst/>
          </a:prstGeom>
          <a:solidFill>
            <a:schemeClr val="tx1"/>
          </a:solidFill>
          <a:ln>
            <a:noFill/>
          </a:ln>
          <a:effectLst>
            <a:outerShdw dist="23000" dir="5400000" rotWithShape="0">
              <a:srgbClr val="808080">
                <a:alpha val="34998"/>
              </a:srgbClr>
            </a:outerShdw>
          </a:effectLst>
          <a:extLst>
            <a:ext uri="{91240B29-F687-4F45-9708-019B960494DF}"/>
          </a:extLst>
        </p:spPr>
        <p:txBody>
          <a:bodyPr anchor="ctr"/>
          <a:lstStyle/>
          <a:p>
            <a:pPr algn="ctr">
              <a:defRPr/>
            </a:pPr>
            <a:endParaRPr lang="en-US" sz="1200">
              <a:solidFill>
                <a:srgbClr val="FFFFFF"/>
              </a:solidFill>
              <a:cs typeface="Arial" charset="0"/>
            </a:endParaRPr>
          </a:p>
        </p:txBody>
      </p:sp>
      <p:cxnSp>
        <p:nvCxnSpPr>
          <p:cNvPr id="8" name="Straight Connector 24"/>
          <p:cNvCxnSpPr>
            <a:cxnSpLocks noChangeShapeType="1"/>
          </p:cNvCxnSpPr>
          <p:nvPr userDrawn="1"/>
        </p:nvCxnSpPr>
        <p:spPr bwMode="auto">
          <a:xfrm rot="5400000">
            <a:off x="8382000" y="6704013"/>
            <a:ext cx="306387" cy="1588"/>
          </a:xfrm>
          <a:prstGeom prst="line">
            <a:avLst/>
          </a:prstGeom>
          <a:noFill/>
          <a:ln w="12700">
            <a:solidFill>
              <a:schemeClr val="bg1"/>
            </a:solidFill>
            <a:round/>
            <a:headEnd/>
            <a:tailEnd/>
          </a:ln>
          <a:effectLst>
            <a:outerShdw dist="20000" dir="5400000" rotWithShape="0">
              <a:srgbClr val="808080">
                <a:alpha val="37999"/>
              </a:srgbClr>
            </a:outerShdw>
          </a:effectLst>
          <a:extLst>
            <a:ext uri="{909E8E84-426E-40DD-AFC4-6F175D3DCCD1}"/>
          </a:extLst>
        </p:spPr>
      </p:cxn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5562600" cy="1143000"/>
          </a:xfrm>
          <a:prstGeom prst="rect">
            <a:avLst/>
          </a:prstGeom>
        </p:spPr>
        <p:txBody>
          <a:bodyPr/>
          <a:lstStyle>
            <a:lvl1pPr algn="ctr">
              <a:defRPr sz="2800" b="1"/>
            </a:lvl1p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a:prstGeom prst="rect">
            <a:avLst/>
          </a:prstGeom>
        </p:spPr>
        <p:txBody>
          <a:bodyPr/>
          <a:lstStyle>
            <a:lvl1pPr algn="l">
              <a:defRPr sz="2800" b="1"/>
            </a:lvl1p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8348" y="304800"/>
            <a:ext cx="5699052" cy="609600"/>
          </a:xfrm>
          <a:prstGeom prst="rect">
            <a:avLst/>
          </a:prstGeom>
        </p:spPr>
        <p:txBody>
          <a:bodyPr/>
          <a:lstStyle>
            <a:lvl1pPr algn="ctr">
              <a:defRPr sz="2800"/>
            </a:lvl1pPr>
          </a:lstStyle>
          <a:p>
            <a:r>
              <a:rPr lang="en-US" altLang="zh-TW" smtClean="0"/>
              <a:t>Click to edit Master title style</a:t>
            </a:r>
            <a:endParaRPr lang="en-US" dirty="0"/>
          </a:p>
        </p:txBody>
      </p:sp>
      <p:sp>
        <p:nvSpPr>
          <p:cNvPr id="3" name="Content Placeholder 2"/>
          <p:cNvSpPr>
            <a:spLocks noGrp="1"/>
          </p:cNvSpPr>
          <p:nvPr>
            <p:ph idx="1"/>
          </p:nvPr>
        </p:nvSpPr>
        <p:spPr>
          <a:xfrm>
            <a:off x="685800" y="1219200"/>
            <a:ext cx="7772400" cy="4929188"/>
          </a:xfrm>
          <a:prstGeom prst="rect">
            <a:avLst/>
          </a:prstGeo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18031"/>
            <a:ext cx="7772400" cy="1362075"/>
          </a:xfrm>
          <a:prstGeom prst="rect">
            <a:avLst/>
          </a:prstGeom>
        </p:spPr>
        <p:txBody>
          <a:bodyPr anchor="t"/>
          <a:lstStyle>
            <a:lvl1pPr algn="l">
              <a:defRPr sz="4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1917844"/>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TW"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9614" y="304800"/>
            <a:ext cx="5677786" cy="609600"/>
          </a:xfrm>
          <a:prstGeom prst="rect">
            <a:avLst/>
          </a:prstGeom>
        </p:spPr>
        <p:txBody>
          <a:bodyPr/>
          <a:lstStyle>
            <a:lvl1pPr algn="ctr">
              <a:defRPr sz="2800"/>
            </a:lvl1pPr>
          </a:lstStyle>
          <a:p>
            <a:r>
              <a:rPr lang="en-US" altLang="zh-TW" smtClean="0"/>
              <a:t>Click to edit Master title style</a:t>
            </a:r>
            <a:endParaRPr lang="en-US"/>
          </a:p>
        </p:txBody>
      </p:sp>
      <p:sp>
        <p:nvSpPr>
          <p:cNvPr id="3" name="Content Placeholder 2"/>
          <p:cNvSpPr>
            <a:spLocks noGrp="1"/>
          </p:cNvSpPr>
          <p:nvPr>
            <p:ph sz="half" idx="1"/>
          </p:nvPr>
        </p:nvSpPr>
        <p:spPr>
          <a:xfrm>
            <a:off x="685800" y="1219200"/>
            <a:ext cx="3810000" cy="49291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48200" y="1219200"/>
            <a:ext cx="3810000" cy="49291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9614" y="304800"/>
            <a:ext cx="5677786" cy="1143000"/>
          </a:xfrm>
          <a:prstGeom prst="rect">
            <a:avLst/>
          </a:prstGeom>
        </p:spPr>
        <p:txBody>
          <a:bodyPr/>
          <a:lstStyle>
            <a:lvl1pPr algn="ctr">
              <a:defRPr sz="2800"/>
            </a:lvl1pPr>
          </a:lstStyle>
          <a:p>
            <a:r>
              <a:rPr lang="en-US" altLang="zh-TW"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6577" y="304800"/>
            <a:ext cx="5624623" cy="609600"/>
          </a:xfrm>
          <a:prstGeom prst="rect">
            <a:avLst/>
          </a:prstGeom>
        </p:spPr>
        <p:txBody>
          <a:bodyPr/>
          <a:lstStyle>
            <a:lvl1pPr>
              <a:defRPr sz="2800"/>
            </a:lvl1pPr>
          </a:lstStyle>
          <a:p>
            <a:r>
              <a:rPr lang="en-US" altLang="zh-TW"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1392071"/>
            <a:ext cx="5486400" cy="333550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TW"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5638800" cy="1143000"/>
          </a:xfrm>
          <a:prstGeom prst="rect">
            <a:avLst/>
          </a:prstGeom>
        </p:spPr>
        <p:txBody>
          <a:bodyPr/>
          <a:lstStyle>
            <a:lvl1pPr algn="ctr">
              <a:defRPr sz="2800" b="1"/>
            </a:lvl1pPr>
          </a:lstStyle>
          <a:p>
            <a:r>
              <a:rPr lang="en-US" altLang="zh-TW"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cxnSp>
        <p:nvCxnSpPr>
          <p:cNvPr id="8" name="Straight Connector 7"/>
          <p:cNvCxnSpPr>
            <a:cxnSpLocks noChangeShapeType="1"/>
          </p:cNvCxnSpPr>
          <p:nvPr/>
        </p:nvCxnSpPr>
        <p:spPr bwMode="auto">
          <a:xfrm>
            <a:off x="0" y="1065213"/>
            <a:ext cx="9144000" cy="1587"/>
          </a:xfrm>
          <a:prstGeom prst="line">
            <a:avLst/>
          </a:prstGeom>
          <a:noFill/>
          <a:ln w="12700">
            <a:solidFill>
              <a:schemeClr val="tx1"/>
            </a:solidFill>
            <a:round/>
            <a:headEnd/>
            <a:tailEnd/>
          </a:ln>
          <a:effectLst>
            <a:outerShdw dist="20000" dir="5400000" rotWithShape="0">
              <a:srgbClr val="808080">
                <a:alpha val="37999"/>
              </a:srgbClr>
            </a:outerShdw>
          </a:effectLst>
        </p:spPr>
      </p:cxnSp>
      <p:cxnSp>
        <p:nvCxnSpPr>
          <p:cNvPr id="9" name="Straight Connector 8"/>
          <p:cNvCxnSpPr>
            <a:cxnSpLocks noChangeShapeType="1"/>
          </p:cNvCxnSpPr>
          <p:nvPr/>
        </p:nvCxnSpPr>
        <p:spPr bwMode="auto">
          <a:xfrm rot="5400000" flipH="1" flipV="1">
            <a:off x="6857207" y="607219"/>
            <a:ext cx="914400" cy="1587"/>
          </a:xfrm>
          <a:prstGeom prst="line">
            <a:avLst/>
          </a:prstGeom>
          <a:noFill/>
          <a:ln w="6350">
            <a:solidFill>
              <a:schemeClr val="tx1"/>
            </a:solidFill>
            <a:round/>
            <a:headEnd/>
            <a:tailEnd/>
          </a:ln>
          <a:effectLst>
            <a:outerShdw dist="20000" dir="5400000" rotWithShape="0">
              <a:srgbClr val="808080">
                <a:alpha val="37999"/>
              </a:srgbClr>
            </a:outerShdw>
          </a:effectLst>
        </p:spPr>
      </p:cxnSp>
      <p:sp>
        <p:nvSpPr>
          <p:cNvPr id="10" name="Rectangle 9"/>
          <p:cNvSpPr>
            <a:spLocks noChangeArrowheads="1"/>
          </p:cNvSpPr>
          <p:nvPr/>
        </p:nvSpPr>
        <p:spPr bwMode="auto">
          <a:xfrm>
            <a:off x="0" y="6573838"/>
            <a:ext cx="9144000" cy="284162"/>
          </a:xfrm>
          <a:prstGeom prst="rect">
            <a:avLst/>
          </a:prstGeom>
          <a:solidFill>
            <a:schemeClr val="tx1"/>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Arial" pitchFamily="34" charset="0"/>
              <a:ea typeface="ＭＳ Ｐゴシック" pitchFamily="34" charset="-128"/>
              <a:cs typeface="Arial" pitchFamily="34" charset="0"/>
            </a:endParaRPr>
          </a:p>
        </p:txBody>
      </p:sp>
      <p:cxnSp>
        <p:nvCxnSpPr>
          <p:cNvPr id="11" name="Straight Connector 10"/>
          <p:cNvCxnSpPr>
            <a:cxnSpLocks noChangeShapeType="1"/>
          </p:cNvCxnSpPr>
          <p:nvPr/>
        </p:nvCxnSpPr>
        <p:spPr bwMode="auto">
          <a:xfrm>
            <a:off x="0" y="150813"/>
            <a:ext cx="9144000" cy="1587"/>
          </a:xfrm>
          <a:prstGeom prst="line">
            <a:avLst/>
          </a:prstGeom>
          <a:noFill/>
          <a:ln w="12700">
            <a:solidFill>
              <a:schemeClr val="tx1"/>
            </a:solidFill>
            <a:round/>
            <a:headEnd/>
            <a:tailEnd/>
          </a:ln>
          <a:effectLst>
            <a:outerShdw dist="20000" dir="5400000" rotWithShape="0">
              <a:srgbClr val="808080">
                <a:alpha val="37999"/>
              </a:srgbClr>
            </a:outerShdw>
          </a:effectLst>
        </p:spPr>
      </p:cxnSp>
      <p:sp>
        <p:nvSpPr>
          <p:cNvPr id="12" name="Rectangle 11"/>
          <p:cNvSpPr>
            <a:spLocks noChangeArrowheads="1"/>
          </p:cNvSpPr>
          <p:nvPr/>
        </p:nvSpPr>
        <p:spPr bwMode="auto">
          <a:xfrm>
            <a:off x="0" y="0"/>
            <a:ext cx="9144000" cy="152400"/>
          </a:xfrm>
          <a:prstGeom prst="rect">
            <a:avLst/>
          </a:prstGeom>
          <a:solidFill>
            <a:schemeClr val="tx1"/>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Arial" pitchFamily="34" charset="0"/>
              <a:ea typeface="ＭＳ Ｐゴシック" pitchFamily="34" charset="-128"/>
              <a:cs typeface="Arial" pitchFamily="34" charset="0"/>
            </a:endParaRPr>
          </a:p>
        </p:txBody>
      </p:sp>
      <p:cxnSp>
        <p:nvCxnSpPr>
          <p:cNvPr id="13" name="Straight Connector 12"/>
          <p:cNvCxnSpPr>
            <a:cxnSpLocks noChangeShapeType="1"/>
          </p:cNvCxnSpPr>
          <p:nvPr/>
        </p:nvCxnSpPr>
        <p:spPr bwMode="auto">
          <a:xfrm rot="5400000">
            <a:off x="8382000" y="6704013"/>
            <a:ext cx="306387" cy="1588"/>
          </a:xfrm>
          <a:prstGeom prst="line">
            <a:avLst/>
          </a:prstGeom>
          <a:noFill/>
          <a:ln w="12700">
            <a:solidFill>
              <a:srgbClr val="FFFFFF"/>
            </a:solidFill>
            <a:round/>
            <a:headEnd/>
            <a:tailEnd/>
          </a:ln>
          <a:effectLst>
            <a:outerShdw dist="20000" dir="5400000" rotWithShape="0">
              <a:srgbClr val="808080">
                <a:alpha val="37999"/>
              </a:srgbClr>
            </a:outerShdw>
          </a:effectLst>
        </p:spPr>
      </p:cxnSp>
      <p:pic>
        <p:nvPicPr>
          <p:cNvPr id="1032" name="Picture 15" descr="EPCorp_logofinal_green.eps"/>
          <p:cNvPicPr>
            <a:picLocks noChangeAspect="1"/>
          </p:cNvPicPr>
          <p:nvPr/>
        </p:nvPicPr>
        <p:blipFill>
          <a:blip r:embed="rId16" cstate="print"/>
          <a:srcRect/>
          <a:stretch>
            <a:fillRect/>
          </a:stretch>
        </p:blipFill>
        <p:spPr bwMode="auto">
          <a:xfrm>
            <a:off x="7477125" y="228600"/>
            <a:ext cx="1603375" cy="762000"/>
          </a:xfrm>
          <a:prstGeom prst="rect">
            <a:avLst/>
          </a:prstGeom>
          <a:noFill/>
          <a:ln w="9525">
            <a:noFill/>
            <a:miter lim="800000"/>
            <a:headEnd/>
            <a:tailEnd/>
          </a:ln>
        </p:spPr>
      </p:pic>
      <p:sp>
        <p:nvSpPr>
          <p:cNvPr id="15" name="TextBox 14"/>
          <p:cNvSpPr txBox="1">
            <a:spLocks noChangeArrowheads="1"/>
          </p:cNvSpPr>
          <p:nvPr/>
        </p:nvSpPr>
        <p:spPr bwMode="auto">
          <a:xfrm>
            <a:off x="7000875" y="6580188"/>
            <a:ext cx="1493838" cy="292100"/>
          </a:xfrm>
          <a:prstGeom prst="rect">
            <a:avLst/>
          </a:prstGeom>
          <a:noFill/>
          <a:ln w="9525">
            <a:noFill/>
            <a:miter lim="800000"/>
            <a:headEnd/>
            <a:tailEnd/>
          </a:ln>
        </p:spPr>
        <p:txBody>
          <a:bodyPr>
            <a:spAutoFit/>
          </a:bodyPr>
          <a:lstStyle/>
          <a:p>
            <a:pPr>
              <a:defRPr/>
            </a:pPr>
            <a:r>
              <a:rPr lang="en-US" sz="1300" dirty="0">
                <a:solidFill>
                  <a:srgbClr val="FFFFFF"/>
                </a:solidFill>
                <a:latin typeface="Arial Narrow" pitchFamily="34" charset="0"/>
                <a:cs typeface="Arial" charset="0"/>
              </a:rPr>
              <a:t>www.epc-co.com</a:t>
            </a:r>
          </a:p>
        </p:txBody>
      </p:sp>
      <p:sp>
        <p:nvSpPr>
          <p:cNvPr id="16" name="Rectangle 6"/>
          <p:cNvSpPr txBox="1">
            <a:spLocks noChangeArrowheads="1"/>
          </p:cNvSpPr>
          <p:nvPr/>
        </p:nvSpPr>
        <p:spPr bwMode="auto">
          <a:xfrm>
            <a:off x="8534400" y="6553200"/>
            <a:ext cx="609600" cy="304800"/>
          </a:xfrm>
          <a:prstGeom prst="rect">
            <a:avLst/>
          </a:prstGeom>
          <a:noFill/>
          <a:ln w="9525">
            <a:noFill/>
            <a:miter lim="800000"/>
            <a:headEnd/>
            <a:tailEnd/>
          </a:ln>
          <a:effectLst/>
        </p:spPr>
        <p:txBody>
          <a:bodyPr/>
          <a:lstStyle>
            <a:lvl1pPr algn="ctr">
              <a:defRPr sz="1400" b="1">
                <a:solidFill>
                  <a:schemeClr val="bg1"/>
                </a:solidFill>
                <a:latin typeface="Arial" pitchFamily="34" charset="0"/>
                <a:ea typeface="ＭＳ Ｐゴシック" pitchFamily="34" charset="-128"/>
                <a:cs typeface="Arial" pitchFamily="34" charset="0"/>
              </a:defRPr>
            </a:lvl1pPr>
          </a:lstStyle>
          <a:p>
            <a:pPr>
              <a:defRPr/>
            </a:pPr>
            <a:fld id="{5F0D03A0-B010-458B-96ED-3BF9DE6D8A15}" type="slidenum">
              <a:rPr lang="en-US" smtClean="0">
                <a:solidFill>
                  <a:srgbClr val="FFFFFF"/>
                </a:solidFill>
              </a:rPr>
              <a:pPr>
                <a:defRPr/>
              </a:pPr>
              <a:t>‹#›</a:t>
            </a:fld>
            <a:endParaRPr lang="en-US" dirty="0">
              <a:solidFill>
                <a:srgbClr val="FFFFFF"/>
              </a:solidFill>
            </a:endParaRPr>
          </a:p>
        </p:txBody>
      </p:sp>
      <p:sp>
        <p:nvSpPr>
          <p:cNvPr id="17" name="TextBox 16"/>
          <p:cNvSpPr txBox="1">
            <a:spLocks noChangeArrowheads="1"/>
          </p:cNvSpPr>
          <p:nvPr/>
        </p:nvSpPr>
        <p:spPr bwMode="auto">
          <a:xfrm>
            <a:off x="119063" y="6587981"/>
            <a:ext cx="8872537" cy="292388"/>
          </a:xfrm>
          <a:prstGeom prst="rect">
            <a:avLst/>
          </a:prstGeom>
          <a:noFill/>
          <a:ln w="9525">
            <a:noFill/>
            <a:miter lim="800000"/>
            <a:headEnd/>
            <a:tailEnd/>
          </a:ln>
        </p:spPr>
        <p:txBody>
          <a:bodyPr wrap="square" anchor="ctr">
            <a:spAutoFit/>
          </a:bodyPr>
          <a:lstStyle/>
          <a:p>
            <a:pPr>
              <a:defRPr/>
            </a:pPr>
            <a:r>
              <a:rPr lang="en-US" sz="1300" dirty="0">
                <a:solidFill>
                  <a:srgbClr val="FFFFFF"/>
                </a:solidFill>
                <a:latin typeface="Arial Narrow" pitchFamily="34" charset="0"/>
                <a:cs typeface="Arial" charset="0"/>
              </a:rPr>
              <a:t>EPC  - The Leader in eGaN® FETs </a:t>
            </a:r>
            <a:r>
              <a:rPr lang="en-US" sz="1300" dirty="0" smtClean="0">
                <a:solidFill>
                  <a:srgbClr val="FFFFFF"/>
                </a:solidFill>
                <a:latin typeface="Arial Narrow" pitchFamily="34" charset="0"/>
                <a:cs typeface="Arial" charset="0"/>
              </a:rPr>
              <a:t>                                      	</a:t>
            </a:r>
            <a:r>
              <a:rPr lang="en-US" sz="1300" baseline="0" dirty="0" smtClean="0">
                <a:solidFill>
                  <a:srgbClr val="FFFFFF"/>
                </a:solidFill>
                <a:latin typeface="Arial Narrow" pitchFamily="34" charset="0"/>
                <a:cs typeface="Arial" charset="0"/>
              </a:rPr>
              <a:t>October 2012</a:t>
            </a:r>
            <a:r>
              <a:rPr lang="en-US" sz="1300" dirty="0">
                <a:solidFill>
                  <a:srgbClr val="FFFFFF"/>
                </a:solidFill>
                <a:latin typeface="Arial Narrow" pitchFamily="34" charset="0"/>
                <a:cs typeface="Arial" charset="0"/>
              </a:rPr>
              <a:t>		</a:t>
            </a:r>
            <a:endParaRPr lang="en-US" sz="1200" dirty="0">
              <a:solidFill>
                <a:srgbClr val="FFFFFF"/>
              </a:solidFill>
              <a:latin typeface="Arial Narrow" pitchFamily="34" charset="0"/>
              <a:cs typeface="Arial" charset="0"/>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10" r:id="rId9"/>
    <p:sldLayoutId id="2147483724" r:id="rId10"/>
    <p:sldLayoutId id="2147483757" r:id="rId11"/>
    <p:sldLayoutId id="2147483762" r:id="rId12"/>
    <p:sldLayoutId id="2147483763" r:id="rId13"/>
    <p:sldLayoutId id="2147483764" r:id="rId14"/>
  </p:sldLayoutIdLst>
  <p:timing>
    <p:tnLst>
      <p:par>
        <p:cTn id="1" dur="indefinite" restart="never" nodeType="tmRoot"/>
      </p:par>
    </p:tnLst>
  </p:timing>
  <p:txStyles>
    <p:titleStyle>
      <a:lvl1pPr algn="l" rtl="0" eaLnBrk="1" fontAlgn="base" hangingPunct="1">
        <a:spcBef>
          <a:spcPct val="0"/>
        </a:spcBef>
        <a:spcAft>
          <a:spcPct val="0"/>
        </a:spcAft>
        <a:defRPr sz="3600" b="1">
          <a:solidFill>
            <a:schemeClr val="tx1"/>
          </a:solidFill>
          <a:latin typeface="+mj-lt"/>
          <a:ea typeface="+mj-ea"/>
          <a:cs typeface="+mj-cs"/>
        </a:defRPr>
      </a:lvl1pPr>
      <a:lvl2pPr algn="l" rtl="0" eaLnBrk="1" fontAlgn="base" hangingPunct="1">
        <a:spcBef>
          <a:spcPct val="0"/>
        </a:spcBef>
        <a:spcAft>
          <a:spcPct val="0"/>
        </a:spcAft>
        <a:defRPr sz="3600" b="1">
          <a:solidFill>
            <a:schemeClr val="tx1"/>
          </a:solidFill>
          <a:latin typeface="Arial" charset="0"/>
        </a:defRPr>
      </a:lvl2pPr>
      <a:lvl3pPr algn="l" rtl="0" eaLnBrk="1" fontAlgn="base" hangingPunct="1">
        <a:spcBef>
          <a:spcPct val="0"/>
        </a:spcBef>
        <a:spcAft>
          <a:spcPct val="0"/>
        </a:spcAft>
        <a:defRPr sz="3600" b="1">
          <a:solidFill>
            <a:schemeClr val="tx1"/>
          </a:solidFill>
          <a:latin typeface="Arial" charset="0"/>
        </a:defRPr>
      </a:lvl3pPr>
      <a:lvl4pPr algn="l" rtl="0" eaLnBrk="1" fontAlgn="base" hangingPunct="1">
        <a:spcBef>
          <a:spcPct val="0"/>
        </a:spcBef>
        <a:spcAft>
          <a:spcPct val="0"/>
        </a:spcAft>
        <a:defRPr sz="3600" b="1">
          <a:solidFill>
            <a:schemeClr val="tx1"/>
          </a:solidFill>
          <a:latin typeface="Arial" charset="0"/>
        </a:defRPr>
      </a:lvl4pPr>
      <a:lvl5pPr algn="l" rtl="0" eaLnBrk="1" fontAlgn="base" hangingPunct="1">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lnSpc>
          <a:spcPct val="125000"/>
        </a:lnSpc>
        <a:spcBef>
          <a:spcPct val="20000"/>
        </a:spcBef>
        <a:spcAft>
          <a:spcPct val="0"/>
        </a:spcAft>
        <a:buClr>
          <a:schemeClr val="tx1"/>
        </a:buClr>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alpha val="5000"/>
          </a:srgbClr>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0"/>
            <a:ext cx="9144000" cy="6877050"/>
          </a:xfrm>
          <a:prstGeom prst="rect">
            <a:avLst/>
          </a:prstGeom>
          <a:noFill/>
          <a:ln w="9525">
            <a:noFill/>
            <a:miter lim="800000"/>
            <a:headEnd/>
            <a:tailEnd/>
          </a:ln>
        </p:spPr>
      </p:pic>
      <p:sp>
        <p:nvSpPr>
          <p:cNvPr id="8" name="Rectangle 14"/>
          <p:cNvSpPr>
            <a:spLocks noChangeArrowheads="1"/>
          </p:cNvSpPr>
          <p:nvPr/>
        </p:nvSpPr>
        <p:spPr bwMode="auto">
          <a:xfrm>
            <a:off x="0" y="5181600"/>
            <a:ext cx="9144000" cy="533400"/>
          </a:xfrm>
          <a:prstGeom prst="rect">
            <a:avLst/>
          </a:prstGeom>
          <a:noFill/>
          <a:ln w="9525">
            <a:noFill/>
            <a:miter lim="800000"/>
            <a:headEnd/>
            <a:tailEnd/>
          </a:ln>
        </p:spPr>
        <p:txBody>
          <a:bodyPr/>
          <a:lstStyle/>
          <a:p>
            <a:pPr algn="ctr">
              <a:spcBef>
                <a:spcPct val="20000"/>
              </a:spcBef>
            </a:pPr>
            <a:r>
              <a:rPr lang="en-US" sz="2800" i="1" dirty="0" smtClean="0">
                <a:solidFill>
                  <a:srgbClr val="FFFFFF"/>
                </a:solidFill>
              </a:rPr>
              <a:t>Alex Lidow, CEO Efficient </a:t>
            </a:r>
            <a:r>
              <a:rPr lang="en-US" sz="2800" i="1" dirty="0">
                <a:solidFill>
                  <a:srgbClr val="FFFFFF"/>
                </a:solidFill>
              </a:rPr>
              <a:t>Power Conversion </a:t>
            </a:r>
            <a:r>
              <a:rPr lang="en-US" sz="2800" i="1" dirty="0" smtClean="0">
                <a:solidFill>
                  <a:srgbClr val="FFFFFF"/>
                </a:solidFill>
              </a:rPr>
              <a:t>Corporation</a:t>
            </a:r>
          </a:p>
          <a:p>
            <a:pPr algn="ctr">
              <a:spcBef>
                <a:spcPct val="20000"/>
              </a:spcBef>
            </a:pPr>
            <a:r>
              <a:rPr lang="en-US" i="1" dirty="0" smtClean="0">
                <a:solidFill>
                  <a:srgbClr val="FFFFFF"/>
                </a:solidFill>
              </a:rPr>
              <a:t>October 2012</a:t>
            </a:r>
            <a:endParaRPr lang="en-US" i="1" dirty="0">
              <a:solidFill>
                <a:srgbClr val="FFFFFF"/>
              </a:solidFill>
            </a:endParaRPr>
          </a:p>
        </p:txBody>
      </p:sp>
      <p:sp>
        <p:nvSpPr>
          <p:cNvPr id="10" name="Rectangle 9"/>
          <p:cNvSpPr/>
          <p:nvPr/>
        </p:nvSpPr>
        <p:spPr>
          <a:xfrm>
            <a:off x="2362200" y="1371600"/>
            <a:ext cx="152400" cy="152400"/>
          </a:xfrm>
          <a:prstGeom prst="rect">
            <a:avLst/>
          </a:prstGeom>
          <a:solidFill>
            <a:srgbClr val="00823B"/>
          </a:solidFill>
          <a:ln>
            <a:solidFill>
              <a:srgbClr val="00823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 name="Rounded Rectangle 6"/>
          <p:cNvSpPr/>
          <p:nvPr/>
        </p:nvSpPr>
        <p:spPr>
          <a:xfrm>
            <a:off x="685800" y="1371600"/>
            <a:ext cx="2590800" cy="914400"/>
          </a:xfrm>
          <a:prstGeom prst="roundRect">
            <a:avLst/>
          </a:prstGeom>
          <a:solidFill>
            <a:srgbClr val="0072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rgbClr val="FFFFFF"/>
                </a:solidFill>
              </a:rPr>
              <a:t>The eGaN</a:t>
            </a:r>
            <a:r>
              <a:rPr lang="en-US" sz="2000" baseline="30000" dirty="0">
                <a:solidFill>
                  <a:srgbClr val="FFFFFF"/>
                </a:solidFill>
              </a:rPr>
              <a:t>®</a:t>
            </a:r>
            <a:r>
              <a:rPr lang="en-US" sz="2000" dirty="0">
                <a:solidFill>
                  <a:srgbClr val="FFFFFF"/>
                </a:solidFill>
              </a:rPr>
              <a:t> FET Journey Continues</a:t>
            </a:r>
          </a:p>
        </p:txBody>
      </p:sp>
      <p:sp>
        <p:nvSpPr>
          <p:cNvPr id="6" name="TextBox 5"/>
          <p:cNvSpPr txBox="1"/>
          <p:nvPr/>
        </p:nvSpPr>
        <p:spPr>
          <a:xfrm>
            <a:off x="206246" y="4321314"/>
            <a:ext cx="8785354" cy="707886"/>
          </a:xfrm>
          <a:prstGeom prst="rect">
            <a:avLst/>
          </a:prstGeom>
          <a:noFill/>
        </p:spPr>
        <p:txBody>
          <a:bodyPr wrap="none" rtlCol="0">
            <a:spAutoFit/>
          </a:bodyPr>
          <a:lstStyle/>
          <a:p>
            <a:r>
              <a:rPr lang="en-US" sz="4000" b="1" dirty="0" smtClean="0">
                <a:solidFill>
                  <a:schemeClr val="bg1"/>
                </a:solidFill>
              </a:rPr>
              <a:t>PSMA Power Technology Roadmap</a:t>
            </a:r>
            <a:endParaRPr lang="en-US" sz="4000" b="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7" name="Text Box 5"/>
          <p:cNvSpPr txBox="1">
            <a:spLocks noChangeArrowheads="1"/>
          </p:cNvSpPr>
          <p:nvPr/>
        </p:nvSpPr>
        <p:spPr bwMode="auto">
          <a:xfrm>
            <a:off x="2554288" y="1371600"/>
            <a:ext cx="3998912" cy="519113"/>
          </a:xfrm>
          <a:prstGeom prst="rect">
            <a:avLst/>
          </a:prstGeom>
          <a:noFill/>
          <a:ln w="9525">
            <a:noFill/>
            <a:miter lim="800000"/>
            <a:headEnd/>
            <a:tailEnd/>
          </a:ln>
        </p:spPr>
        <p:txBody>
          <a:bodyPr wrap="none">
            <a:spAutoFit/>
          </a:bodyPr>
          <a:lstStyle/>
          <a:p>
            <a:r>
              <a:rPr lang="en-US" sz="2800" b="1" dirty="0">
                <a:solidFill>
                  <a:prstClr val="black"/>
                </a:solidFill>
              </a:rPr>
              <a:t>It’s just like a MOSFET</a:t>
            </a:r>
          </a:p>
        </p:txBody>
      </p:sp>
      <p:sp>
        <p:nvSpPr>
          <p:cNvPr id="24579" name="Rectangle 6"/>
          <p:cNvSpPr>
            <a:spLocks noChangeArrowheads="1"/>
          </p:cNvSpPr>
          <p:nvPr/>
        </p:nvSpPr>
        <p:spPr bwMode="auto">
          <a:xfrm>
            <a:off x="152400" y="228600"/>
            <a:ext cx="7696200" cy="707886"/>
          </a:xfrm>
          <a:prstGeom prst="rect">
            <a:avLst/>
          </a:prstGeom>
          <a:noFill/>
          <a:ln w="9525">
            <a:noFill/>
            <a:miter lim="800000"/>
            <a:headEnd/>
            <a:tailEnd/>
          </a:ln>
        </p:spPr>
        <p:txBody>
          <a:bodyPr wrap="square">
            <a:spAutoFit/>
          </a:bodyPr>
          <a:lstStyle/>
          <a:p>
            <a:pPr eaLnBrk="0" hangingPunct="0">
              <a:spcBef>
                <a:spcPct val="20000"/>
              </a:spcBef>
              <a:buFont typeface="Arial" pitchFamily="34" charset="0"/>
              <a:buNone/>
            </a:pPr>
            <a:r>
              <a:rPr lang="en-US" sz="4000" dirty="0">
                <a:solidFill>
                  <a:prstClr val="black"/>
                </a:solidFill>
              </a:rPr>
              <a:t>Is </a:t>
            </a:r>
            <a:r>
              <a:rPr lang="en-US" sz="4000" dirty="0" smtClean="0">
                <a:solidFill>
                  <a:prstClr val="black"/>
                </a:solidFill>
              </a:rPr>
              <a:t>an eGaN</a:t>
            </a:r>
            <a:r>
              <a:rPr lang="en-US" sz="4000" baseline="30000" dirty="0" smtClean="0">
                <a:solidFill>
                  <a:prstClr val="black"/>
                </a:solidFill>
              </a:rPr>
              <a:t>®</a:t>
            </a:r>
            <a:r>
              <a:rPr lang="en-US" sz="4000" dirty="0" smtClean="0">
                <a:solidFill>
                  <a:prstClr val="black"/>
                </a:solidFill>
              </a:rPr>
              <a:t> FET </a:t>
            </a:r>
            <a:r>
              <a:rPr lang="en-US" sz="4000" dirty="0">
                <a:solidFill>
                  <a:prstClr val="black"/>
                </a:solidFill>
              </a:rPr>
              <a:t>easy to use?</a:t>
            </a:r>
          </a:p>
        </p:txBody>
      </p:sp>
      <p:sp>
        <p:nvSpPr>
          <p:cNvPr id="115719" name="Text Box 7"/>
          <p:cNvSpPr txBox="1">
            <a:spLocks noChangeArrowheads="1"/>
          </p:cNvSpPr>
          <p:nvPr/>
        </p:nvSpPr>
        <p:spPr bwMode="auto">
          <a:xfrm>
            <a:off x="3886200" y="2133600"/>
            <a:ext cx="1164806" cy="523220"/>
          </a:xfrm>
          <a:prstGeom prst="rect">
            <a:avLst/>
          </a:prstGeom>
          <a:noFill/>
          <a:ln w="9525">
            <a:noFill/>
            <a:miter lim="800000"/>
            <a:headEnd/>
            <a:tailEnd/>
          </a:ln>
        </p:spPr>
        <p:txBody>
          <a:bodyPr wrap="none">
            <a:spAutoFit/>
          </a:bodyPr>
          <a:lstStyle/>
          <a:p>
            <a:r>
              <a:rPr lang="en-US" sz="2800" b="1" dirty="0" smtClean="0">
                <a:solidFill>
                  <a:srgbClr val="FF0000"/>
                </a:solidFill>
              </a:rPr>
              <a:t>except</a:t>
            </a:r>
            <a:endParaRPr lang="en-US" sz="2800" b="1" dirty="0">
              <a:solidFill>
                <a:srgbClr val="FF0000"/>
              </a:solidFill>
            </a:endParaRPr>
          </a:p>
        </p:txBody>
      </p:sp>
      <p:sp>
        <p:nvSpPr>
          <p:cNvPr id="24581" name="Text Box 8"/>
          <p:cNvSpPr txBox="1">
            <a:spLocks noChangeArrowheads="1"/>
          </p:cNvSpPr>
          <p:nvPr/>
        </p:nvSpPr>
        <p:spPr bwMode="auto">
          <a:xfrm>
            <a:off x="3489325" y="2232025"/>
            <a:ext cx="184150" cy="366713"/>
          </a:xfrm>
          <a:prstGeom prst="rect">
            <a:avLst/>
          </a:prstGeom>
          <a:noFill/>
          <a:ln w="9525">
            <a:noFill/>
            <a:miter lim="800000"/>
            <a:headEnd/>
            <a:tailEnd/>
          </a:ln>
        </p:spPr>
        <p:txBody>
          <a:bodyPr wrap="none">
            <a:spAutoFit/>
          </a:bodyPr>
          <a:lstStyle/>
          <a:p>
            <a:endParaRPr lang="en-US">
              <a:solidFill>
                <a:prstClr val="black"/>
              </a:solidFill>
            </a:endParaRPr>
          </a:p>
        </p:txBody>
      </p:sp>
      <p:sp>
        <p:nvSpPr>
          <p:cNvPr id="115721" name="Text Box 9"/>
          <p:cNvSpPr txBox="1">
            <a:spLocks noChangeArrowheads="1"/>
          </p:cNvSpPr>
          <p:nvPr/>
        </p:nvSpPr>
        <p:spPr bwMode="auto">
          <a:xfrm>
            <a:off x="228600" y="2681288"/>
            <a:ext cx="8686800" cy="2677656"/>
          </a:xfrm>
          <a:prstGeom prst="rect">
            <a:avLst/>
          </a:prstGeom>
          <a:noFill/>
          <a:ln w="9525">
            <a:noFill/>
            <a:miter lim="800000"/>
            <a:headEnd/>
            <a:tailEnd/>
          </a:ln>
        </p:spPr>
        <p:txBody>
          <a:bodyPr>
            <a:spAutoFit/>
          </a:bodyPr>
          <a:lstStyle/>
          <a:p>
            <a:pPr algn="ctr"/>
            <a:r>
              <a:rPr lang="en-US" sz="2800" b="1" dirty="0" smtClean="0">
                <a:solidFill>
                  <a:prstClr val="black"/>
                </a:solidFill>
              </a:rPr>
              <a:t>The </a:t>
            </a:r>
            <a:r>
              <a:rPr lang="en-US" sz="2800" b="1" dirty="0">
                <a:solidFill>
                  <a:prstClr val="black"/>
                </a:solidFill>
              </a:rPr>
              <a:t>high frequency capability makes circuits using eGaN FETs sensitive to </a:t>
            </a:r>
            <a:r>
              <a:rPr lang="en-US" sz="2800" b="1" dirty="0" smtClean="0">
                <a:solidFill>
                  <a:prstClr val="black"/>
                </a:solidFill>
              </a:rPr>
              <a:t>layout</a:t>
            </a:r>
          </a:p>
          <a:p>
            <a:pPr algn="ctr"/>
            <a:endParaRPr lang="en-US" sz="2800" b="1" dirty="0" smtClean="0">
              <a:solidFill>
                <a:prstClr val="black"/>
              </a:solidFill>
            </a:endParaRPr>
          </a:p>
          <a:p>
            <a:pPr algn="ctr"/>
            <a:r>
              <a:rPr lang="en-US" sz="2800" b="1" dirty="0" smtClean="0">
                <a:solidFill>
                  <a:prstClr val="black"/>
                </a:solidFill>
              </a:rPr>
              <a:t>The lower V</a:t>
            </a:r>
            <a:r>
              <a:rPr lang="en-US" sz="2800" b="1" baseline="-25000" dirty="0" smtClean="0">
                <a:solidFill>
                  <a:prstClr val="black"/>
                </a:solidFill>
              </a:rPr>
              <a:t>G(MAX)</a:t>
            </a:r>
            <a:r>
              <a:rPr lang="en-US" sz="2800" b="1" dirty="0" smtClean="0">
                <a:solidFill>
                  <a:prstClr val="black"/>
                </a:solidFill>
              </a:rPr>
              <a:t> of 6 V makes it advisable to have V</a:t>
            </a:r>
            <a:r>
              <a:rPr lang="en-US" sz="2800" b="1" baseline="-25000" dirty="0" smtClean="0">
                <a:solidFill>
                  <a:prstClr val="black"/>
                </a:solidFill>
              </a:rPr>
              <a:t>GS</a:t>
            </a:r>
            <a:r>
              <a:rPr lang="en-US" sz="2800" b="1" dirty="0" smtClean="0">
                <a:solidFill>
                  <a:prstClr val="black"/>
                </a:solidFill>
              </a:rPr>
              <a:t> regulation in your gate drive circuitry</a:t>
            </a:r>
          </a:p>
          <a:p>
            <a:pPr algn="ctr"/>
            <a:endParaRPr lang="en-US" sz="2800" b="1" dirty="0" smtClean="0">
              <a:solidFill>
                <a:prstClr val="black"/>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348" y="281763"/>
            <a:ext cx="7070652" cy="609600"/>
          </a:xfrm>
        </p:spPr>
        <p:txBody>
          <a:bodyPr/>
          <a:lstStyle/>
          <a:p>
            <a:pPr algn="l"/>
            <a:r>
              <a:rPr lang="en-US" sz="4000" b="0" dirty="0" smtClean="0"/>
              <a:t>Ecosystem Development</a:t>
            </a:r>
            <a:endParaRPr lang="en-US" sz="4000" b="0" dirty="0"/>
          </a:p>
        </p:txBody>
      </p:sp>
      <p:sp>
        <p:nvSpPr>
          <p:cNvPr id="3" name="Content Placeholder 2"/>
          <p:cNvSpPr>
            <a:spLocks noGrp="1"/>
          </p:cNvSpPr>
          <p:nvPr>
            <p:ph idx="1"/>
          </p:nvPr>
        </p:nvSpPr>
        <p:spPr>
          <a:xfrm>
            <a:off x="304800" y="1905000"/>
            <a:ext cx="8305800" cy="3581400"/>
          </a:xfrm>
        </p:spPr>
        <p:txBody>
          <a:bodyPr/>
          <a:lstStyle/>
          <a:p>
            <a:pPr>
              <a:spcBef>
                <a:spcPts val="0"/>
              </a:spcBef>
              <a:buNone/>
            </a:pPr>
            <a:r>
              <a:rPr lang="en-US" b="1" dirty="0" smtClean="0"/>
              <a:t>Texas Instruments</a:t>
            </a:r>
          </a:p>
          <a:p>
            <a:pPr lvl="1">
              <a:spcBef>
                <a:spcPts val="0"/>
              </a:spcBef>
            </a:pPr>
            <a:r>
              <a:rPr lang="en-US" sz="2400" b="1" dirty="0" smtClean="0"/>
              <a:t>Driver ICs and multi-chip modules</a:t>
            </a:r>
          </a:p>
          <a:p>
            <a:pPr lvl="1">
              <a:spcBef>
                <a:spcPts val="0"/>
              </a:spcBef>
              <a:buNone/>
            </a:pPr>
            <a:endParaRPr lang="en-US" sz="2000" b="1" dirty="0" smtClean="0"/>
          </a:p>
          <a:p>
            <a:pPr algn="l">
              <a:spcBef>
                <a:spcPts val="0"/>
              </a:spcBef>
              <a:buNone/>
            </a:pPr>
            <a:r>
              <a:rPr lang="en-US" sz="1800" b="0" dirty="0" smtClean="0"/>
              <a:t> </a:t>
            </a:r>
            <a:r>
              <a:rPr lang="en-US" b="1" dirty="0" err="1" smtClean="0"/>
              <a:t>Microsemi</a:t>
            </a:r>
            <a:endParaRPr lang="en-US" b="1" dirty="0" smtClean="0"/>
          </a:p>
          <a:p>
            <a:pPr lvl="1">
              <a:spcBef>
                <a:spcPts val="0"/>
              </a:spcBef>
            </a:pPr>
            <a:r>
              <a:rPr lang="en-US" sz="2400" b="1" dirty="0" smtClean="0"/>
              <a:t>Hi </a:t>
            </a:r>
            <a:r>
              <a:rPr lang="en-US" sz="2400" b="1" dirty="0" err="1" smtClean="0"/>
              <a:t>Rel</a:t>
            </a:r>
            <a:r>
              <a:rPr lang="en-US" sz="2400" b="1" dirty="0" smtClean="0"/>
              <a:t> and Radiation Hard Transistors</a:t>
            </a:r>
          </a:p>
          <a:p>
            <a:pPr algn="l">
              <a:buNone/>
            </a:pPr>
            <a:endParaRPr lang="en-US" dirty="0"/>
          </a:p>
        </p:txBody>
      </p:sp>
      <p:pic>
        <p:nvPicPr>
          <p:cNvPr id="7" name="Picture 6" descr="GaN 2.png"/>
          <p:cNvPicPr>
            <a:picLocks noChangeAspect="1"/>
          </p:cNvPicPr>
          <p:nvPr/>
        </p:nvPicPr>
        <p:blipFill>
          <a:blip r:embed="rId3" cstate="print"/>
          <a:srcRect/>
          <a:stretch>
            <a:fillRect/>
          </a:stretch>
        </p:blipFill>
        <p:spPr bwMode="auto">
          <a:xfrm>
            <a:off x="2774846" y="4038600"/>
            <a:ext cx="1924153" cy="1539875"/>
          </a:xfrm>
          <a:prstGeom prst="rect">
            <a:avLst/>
          </a:prstGeom>
          <a:noFill/>
          <a:ln w="9525">
            <a:noFill/>
            <a:miter lim="800000"/>
            <a:headEnd/>
            <a:tailEnd/>
          </a:ln>
        </p:spPr>
      </p:pic>
      <p:pic>
        <p:nvPicPr>
          <p:cNvPr id="8" name="Picture 8" descr="TO-254-2.png"/>
          <p:cNvPicPr>
            <a:picLocks noChangeAspect="1"/>
          </p:cNvPicPr>
          <p:nvPr/>
        </p:nvPicPr>
        <p:blipFill>
          <a:blip r:embed="rId4" cstate="print"/>
          <a:srcRect/>
          <a:stretch>
            <a:fillRect/>
          </a:stretch>
        </p:blipFill>
        <p:spPr bwMode="auto">
          <a:xfrm>
            <a:off x="127000" y="4191000"/>
            <a:ext cx="2286000" cy="1093788"/>
          </a:xfrm>
          <a:prstGeom prst="rect">
            <a:avLst/>
          </a:prstGeom>
          <a:noFill/>
          <a:ln w="9525">
            <a:noFill/>
            <a:miter lim="800000"/>
            <a:headEnd/>
            <a:tailEnd/>
          </a:ln>
        </p:spPr>
      </p:pic>
      <p:pic>
        <p:nvPicPr>
          <p:cNvPr id="9" name="Picture 9" descr="SMD1.png"/>
          <p:cNvPicPr>
            <a:picLocks noChangeAspect="1"/>
          </p:cNvPicPr>
          <p:nvPr/>
        </p:nvPicPr>
        <p:blipFill>
          <a:blip r:embed="rId5" cstate="print"/>
          <a:srcRect b="6215"/>
          <a:stretch>
            <a:fillRect/>
          </a:stretch>
        </p:blipFill>
        <p:spPr bwMode="auto">
          <a:xfrm>
            <a:off x="5080000" y="4267200"/>
            <a:ext cx="1066800" cy="817562"/>
          </a:xfrm>
          <a:prstGeom prst="rect">
            <a:avLst/>
          </a:prstGeom>
          <a:noFill/>
          <a:ln w="9525">
            <a:noFill/>
            <a:miter lim="800000"/>
            <a:headEnd/>
            <a:tailEnd/>
          </a:ln>
        </p:spPr>
      </p:pic>
      <p:pic>
        <p:nvPicPr>
          <p:cNvPr id="10" name="Picture 10" descr="SMD0.5.png"/>
          <p:cNvPicPr>
            <a:picLocks noChangeAspect="1"/>
          </p:cNvPicPr>
          <p:nvPr/>
        </p:nvPicPr>
        <p:blipFill>
          <a:blip r:embed="rId6" cstate="print"/>
          <a:srcRect/>
          <a:stretch>
            <a:fillRect/>
          </a:stretch>
        </p:blipFill>
        <p:spPr bwMode="auto">
          <a:xfrm>
            <a:off x="7289800" y="4191000"/>
            <a:ext cx="1854200" cy="1255713"/>
          </a:xfrm>
          <a:prstGeom prst="rect">
            <a:avLst/>
          </a:prstGeom>
          <a:noFill/>
          <a:ln w="9525">
            <a:noFill/>
            <a:miter lim="800000"/>
            <a:headEnd/>
            <a:tailEnd/>
          </a:ln>
        </p:spPr>
      </p:pic>
      <p:pic>
        <p:nvPicPr>
          <p:cNvPr id="11" name="Picture 19" descr="LLP-10.jpg"/>
          <p:cNvPicPr>
            <a:picLocks noChangeAspect="1"/>
          </p:cNvPicPr>
          <p:nvPr/>
        </p:nvPicPr>
        <p:blipFill>
          <a:blip r:embed="rId7" cstate="print"/>
          <a:srcRect/>
          <a:stretch>
            <a:fillRect/>
          </a:stretch>
        </p:blipFill>
        <p:spPr bwMode="auto">
          <a:xfrm>
            <a:off x="6280150" y="2381250"/>
            <a:ext cx="1039813" cy="742950"/>
          </a:xfrm>
          <a:prstGeom prst="rect">
            <a:avLst/>
          </a:prstGeom>
          <a:noFill/>
          <a:ln w="9525">
            <a:noFill/>
            <a:miter lim="800000"/>
            <a:headEnd/>
            <a:tailEnd/>
          </a:ln>
        </p:spPr>
      </p:pic>
      <p:pic>
        <p:nvPicPr>
          <p:cNvPr id="12" name="Picture 20" descr="uSMD_12.jpg"/>
          <p:cNvPicPr>
            <a:picLocks noChangeAspect="1"/>
          </p:cNvPicPr>
          <p:nvPr/>
        </p:nvPicPr>
        <p:blipFill>
          <a:blip r:embed="rId8" cstate="print"/>
          <a:srcRect/>
          <a:stretch>
            <a:fillRect/>
          </a:stretch>
        </p:blipFill>
        <p:spPr bwMode="auto">
          <a:xfrm>
            <a:off x="7569200" y="2362200"/>
            <a:ext cx="812800" cy="7064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Rectangle 4"/>
          <p:cNvSpPr txBox="1">
            <a:spLocks noChangeArrowheads="1"/>
          </p:cNvSpPr>
          <p:nvPr/>
        </p:nvSpPr>
        <p:spPr bwMode="auto">
          <a:xfrm>
            <a:off x="228600" y="304800"/>
            <a:ext cx="7543800" cy="606425"/>
          </a:xfrm>
          <a:prstGeom prst="rect">
            <a:avLst/>
          </a:prstGeom>
          <a:noFill/>
          <a:ln w="9525">
            <a:noFill/>
            <a:miter lim="800000"/>
            <a:headEnd/>
            <a:tailEnd/>
          </a:ln>
        </p:spPr>
        <p:txBody>
          <a:bodyPr/>
          <a:lstStyle/>
          <a:p>
            <a:r>
              <a:rPr lang="en-US" sz="3600" dirty="0" smtClean="0">
                <a:solidFill>
                  <a:schemeClr val="tx2"/>
                </a:solidFill>
              </a:rPr>
              <a:t>Universities With GaN Programs</a:t>
            </a:r>
            <a:endParaRPr lang="en-US" sz="3600" dirty="0">
              <a:solidFill>
                <a:schemeClr val="tx2"/>
              </a:solidFill>
            </a:endParaRPr>
          </a:p>
        </p:txBody>
      </p:sp>
      <p:sp>
        <p:nvSpPr>
          <p:cNvPr id="16" name="Content Placeholder 15"/>
          <p:cNvSpPr>
            <a:spLocks noGrp="1"/>
          </p:cNvSpPr>
          <p:nvPr>
            <p:ph sz="half" idx="1"/>
          </p:nvPr>
        </p:nvSpPr>
        <p:spPr>
          <a:xfrm>
            <a:off x="685800" y="1981200"/>
            <a:ext cx="8001000" cy="4395788"/>
          </a:xfrm>
        </p:spPr>
        <p:txBody>
          <a:bodyPr/>
          <a:lstStyle/>
          <a:p>
            <a:pPr>
              <a:spcBef>
                <a:spcPts val="0"/>
              </a:spcBef>
            </a:pPr>
            <a:r>
              <a:rPr lang="en-US" sz="1600" dirty="0" smtClean="0"/>
              <a:t>University of California at Santa Barbara</a:t>
            </a:r>
          </a:p>
          <a:p>
            <a:pPr>
              <a:spcBef>
                <a:spcPts val="0"/>
              </a:spcBef>
            </a:pPr>
            <a:r>
              <a:rPr lang="en-US" sz="1600" dirty="0" smtClean="0"/>
              <a:t>Virginia Polytechnic University</a:t>
            </a:r>
          </a:p>
          <a:p>
            <a:pPr>
              <a:spcBef>
                <a:spcPts val="0"/>
              </a:spcBef>
            </a:pPr>
            <a:r>
              <a:rPr lang="en-US" sz="1600" dirty="0" err="1" smtClean="0"/>
              <a:t>Renssalaer</a:t>
            </a:r>
            <a:r>
              <a:rPr lang="en-US" sz="1600" dirty="0" smtClean="0"/>
              <a:t> Polytechnic Institute</a:t>
            </a:r>
          </a:p>
          <a:p>
            <a:pPr>
              <a:spcBef>
                <a:spcPts val="0"/>
              </a:spcBef>
            </a:pPr>
            <a:r>
              <a:rPr lang="en-US" sz="1600" dirty="0" smtClean="0"/>
              <a:t>Hong Kong University of Science and Technology</a:t>
            </a:r>
          </a:p>
          <a:p>
            <a:pPr>
              <a:spcBef>
                <a:spcPts val="0"/>
              </a:spcBef>
            </a:pPr>
            <a:r>
              <a:rPr lang="en-US" sz="1600" dirty="0" smtClean="0"/>
              <a:t>Cornell University</a:t>
            </a:r>
          </a:p>
          <a:p>
            <a:pPr>
              <a:spcBef>
                <a:spcPts val="0"/>
              </a:spcBef>
            </a:pPr>
            <a:r>
              <a:rPr lang="en-US" sz="1600" dirty="0" err="1" smtClean="0"/>
              <a:t>Katholieke</a:t>
            </a:r>
            <a:r>
              <a:rPr lang="en-US" sz="1600" dirty="0" smtClean="0"/>
              <a:t> </a:t>
            </a:r>
            <a:r>
              <a:rPr lang="en-US" sz="1600" dirty="0" err="1" smtClean="0"/>
              <a:t>Universiteit</a:t>
            </a:r>
            <a:r>
              <a:rPr lang="en-US" sz="1600" dirty="0" smtClean="0"/>
              <a:t> Leuven</a:t>
            </a:r>
          </a:p>
          <a:p>
            <a:pPr>
              <a:spcBef>
                <a:spcPts val="0"/>
              </a:spcBef>
            </a:pPr>
            <a:r>
              <a:rPr lang="en-US" sz="1600" dirty="0" smtClean="0"/>
              <a:t>University of Bristol</a:t>
            </a:r>
          </a:p>
          <a:p>
            <a:pPr>
              <a:spcBef>
                <a:spcPts val="0"/>
              </a:spcBef>
            </a:pPr>
            <a:r>
              <a:rPr lang="en-US" sz="1600" dirty="0" smtClean="0"/>
              <a:t>University of Glasgow</a:t>
            </a:r>
          </a:p>
          <a:p>
            <a:pPr>
              <a:spcBef>
                <a:spcPts val="0"/>
              </a:spcBef>
            </a:pPr>
            <a:r>
              <a:rPr lang="en-US" sz="1600" dirty="0" smtClean="0"/>
              <a:t>University of Sheffield</a:t>
            </a:r>
          </a:p>
          <a:p>
            <a:pPr>
              <a:spcBef>
                <a:spcPts val="0"/>
              </a:spcBef>
            </a:pPr>
            <a:r>
              <a:rPr lang="en-US" sz="1600" dirty="0" smtClean="0"/>
              <a:t>University of Warsaw</a:t>
            </a:r>
          </a:p>
          <a:p>
            <a:pPr>
              <a:spcBef>
                <a:spcPts val="0"/>
              </a:spcBef>
            </a:pPr>
            <a:r>
              <a:rPr lang="en-US" sz="1600" dirty="0" smtClean="0"/>
              <a:t>University of Sydney</a:t>
            </a:r>
          </a:p>
          <a:p>
            <a:pPr>
              <a:spcBef>
                <a:spcPts val="0"/>
              </a:spcBef>
            </a:pPr>
            <a:r>
              <a:rPr lang="en-US" sz="1600" dirty="0" smtClean="0"/>
              <a:t>Massachusetts Institute of Technology</a:t>
            </a:r>
          </a:p>
          <a:p>
            <a:pPr>
              <a:spcBef>
                <a:spcPts val="0"/>
              </a:spcBef>
            </a:pPr>
            <a:r>
              <a:rPr lang="en-US" sz="1600" dirty="0" smtClean="0"/>
              <a:t>Cambridge University </a:t>
            </a:r>
          </a:p>
          <a:p>
            <a:pPr>
              <a:spcBef>
                <a:spcPts val="0"/>
              </a:spcBef>
            </a:pPr>
            <a:r>
              <a:rPr lang="en-US" sz="1600" dirty="0" smtClean="0"/>
              <a:t>National Central University of Taiwan</a:t>
            </a:r>
          </a:p>
        </p:txBody>
      </p:sp>
      <p:sp>
        <p:nvSpPr>
          <p:cNvPr id="4" name="TextBox 3"/>
          <p:cNvSpPr txBox="1"/>
          <p:nvPr/>
        </p:nvSpPr>
        <p:spPr>
          <a:xfrm>
            <a:off x="457200" y="1143000"/>
            <a:ext cx="8229600" cy="830997"/>
          </a:xfrm>
          <a:prstGeom prst="rect">
            <a:avLst/>
          </a:prstGeom>
          <a:noFill/>
        </p:spPr>
        <p:txBody>
          <a:bodyPr wrap="square" rtlCol="0">
            <a:spAutoFit/>
          </a:bodyPr>
          <a:lstStyle/>
          <a:p>
            <a:pPr algn="ctr"/>
            <a:r>
              <a:rPr lang="en-US" sz="2400" dirty="0" smtClean="0"/>
              <a:t>Universities all over the world are graduating well-trained engineers experienced in the use of eGaN FETs.</a:t>
            </a:r>
            <a:endParaRPr lang="en-US" sz="2400"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457200" y="1143000"/>
            <a:ext cx="8229600" cy="774700"/>
          </a:xfrm>
          <a:prstGeom prst="rect">
            <a:avLst/>
          </a:prstGeom>
          <a:noFill/>
          <a:ln w="9525">
            <a:noFill/>
            <a:miter lim="800000"/>
            <a:headEnd/>
            <a:tailEnd/>
          </a:ln>
        </p:spPr>
        <p:txBody>
          <a:bodyPr/>
          <a:lstStyle/>
          <a:p>
            <a:pPr marL="342900" indent="-342900" algn="ctr" eaLnBrk="0" hangingPunct="0">
              <a:spcBef>
                <a:spcPct val="20000"/>
              </a:spcBef>
              <a:buFont typeface="Arial" pitchFamily="34" charset="0"/>
              <a:buNone/>
            </a:pPr>
            <a:r>
              <a:rPr lang="en-US" sz="2800" b="1" i="1"/>
              <a:t>Driver On Board</a:t>
            </a:r>
          </a:p>
        </p:txBody>
      </p:sp>
      <p:pic>
        <p:nvPicPr>
          <p:cNvPr id="33796" name="Picture 388" descr="circuit.eps"/>
          <p:cNvPicPr>
            <a:picLocks noChangeAspect="1"/>
          </p:cNvPicPr>
          <p:nvPr/>
        </p:nvPicPr>
        <p:blipFill>
          <a:blip r:embed="rId2" cstate="print"/>
          <a:srcRect/>
          <a:stretch>
            <a:fillRect/>
          </a:stretch>
        </p:blipFill>
        <p:spPr bwMode="auto">
          <a:xfrm>
            <a:off x="2743200" y="1600200"/>
            <a:ext cx="3657600" cy="1446508"/>
          </a:xfrm>
          <a:prstGeom prst="rect">
            <a:avLst/>
          </a:prstGeom>
          <a:noFill/>
          <a:ln w="9525">
            <a:noFill/>
            <a:miter lim="800000"/>
            <a:headEnd/>
            <a:tailEnd/>
          </a:ln>
          <a:effectLst>
            <a:glow rad="63500">
              <a:schemeClr val="accent3">
                <a:satMod val="175000"/>
                <a:alpha val="40000"/>
              </a:schemeClr>
            </a:glow>
          </a:effectLst>
        </p:spPr>
      </p:pic>
      <p:sp>
        <p:nvSpPr>
          <p:cNvPr id="7" name="Rectangle 2"/>
          <p:cNvSpPr txBox="1">
            <a:spLocks/>
          </p:cNvSpPr>
          <p:nvPr/>
        </p:nvSpPr>
        <p:spPr bwMode="auto">
          <a:xfrm>
            <a:off x="228600" y="304800"/>
            <a:ext cx="6934200" cy="609600"/>
          </a:xfrm>
          <a:prstGeom prst="rect">
            <a:avLst/>
          </a:prstGeom>
          <a:noFill/>
          <a:ln>
            <a:miter lim="800000"/>
            <a:headEnd/>
            <a:tailEnd/>
          </a:ln>
          <a:effectLst/>
        </p:spPr>
        <p:txBody>
          <a:bodyPr/>
          <a:lstStyle/>
          <a:p>
            <a:pPr eaLnBrk="0" hangingPunct="0">
              <a:defRPr/>
            </a:pPr>
            <a:r>
              <a:rPr lang="en-US" sz="4400" dirty="0">
                <a:cs typeface="+mj-cs"/>
              </a:rPr>
              <a:t>Beyond Discrete Devices</a:t>
            </a:r>
          </a:p>
        </p:txBody>
      </p:sp>
      <p:sp>
        <p:nvSpPr>
          <p:cNvPr id="8" name="Rectangle 2"/>
          <p:cNvSpPr txBox="1">
            <a:spLocks noChangeArrowheads="1"/>
          </p:cNvSpPr>
          <p:nvPr/>
        </p:nvSpPr>
        <p:spPr bwMode="auto">
          <a:xfrm>
            <a:off x="762000" y="4922838"/>
            <a:ext cx="7848600" cy="381000"/>
          </a:xfrm>
          <a:prstGeom prst="rect">
            <a:avLst/>
          </a:prstGeom>
          <a:noFill/>
          <a:ln w="9525">
            <a:noFill/>
            <a:miter lim="800000"/>
            <a:headEnd/>
            <a:tailEnd/>
          </a:ln>
          <a:effectLst/>
        </p:spPr>
        <p:txBody>
          <a:bodyPr/>
          <a:lstStyle/>
          <a:p>
            <a:pPr marL="342900" indent="-342900" algn="ctr" eaLnBrk="0" hangingPunct="0">
              <a:spcBef>
                <a:spcPct val="20000"/>
              </a:spcBef>
              <a:defRPr/>
            </a:pPr>
            <a:r>
              <a:rPr lang="en-US" sz="2800" b="1" kern="0" dirty="0">
                <a:latin typeface="Arial"/>
                <a:ea typeface="ＭＳ Ｐゴシック" pitchFamily="28" charset="-128"/>
              </a:rPr>
              <a:t>Full-Bridge with Driver and Level Shift</a:t>
            </a:r>
          </a:p>
        </p:txBody>
      </p:sp>
      <p:pic>
        <p:nvPicPr>
          <p:cNvPr id="33799" name="Picture 3"/>
          <p:cNvPicPr>
            <a:picLocks noChangeAspect="1" noChangeArrowheads="1"/>
          </p:cNvPicPr>
          <p:nvPr/>
        </p:nvPicPr>
        <p:blipFill>
          <a:blip r:embed="rId3" cstate="print"/>
          <a:srcRect/>
          <a:stretch>
            <a:fillRect/>
          </a:stretch>
        </p:blipFill>
        <p:spPr bwMode="auto">
          <a:xfrm>
            <a:off x="3579813" y="5437187"/>
            <a:ext cx="2058987" cy="1268413"/>
          </a:xfrm>
          <a:prstGeom prst="rect">
            <a:avLst/>
          </a:prstGeom>
          <a:noFill/>
          <a:ln w="9525">
            <a:noFill/>
            <a:miter lim="800000"/>
            <a:headEnd/>
            <a:tailEnd/>
          </a:ln>
          <a:scene3d>
            <a:camera prst="isometricTopUp"/>
            <a:lightRig rig="threePt" dir="t"/>
          </a:scene3d>
          <a:sp3d extrusionH="127000"/>
        </p:spPr>
      </p:pic>
      <p:sp>
        <p:nvSpPr>
          <p:cNvPr id="10" name="Rectangle 2"/>
          <p:cNvSpPr txBox="1">
            <a:spLocks noChangeArrowheads="1"/>
          </p:cNvSpPr>
          <p:nvPr/>
        </p:nvSpPr>
        <p:spPr bwMode="auto">
          <a:xfrm>
            <a:off x="2336800" y="3217863"/>
            <a:ext cx="4521200" cy="304800"/>
          </a:xfrm>
          <a:prstGeom prst="rect">
            <a:avLst/>
          </a:prstGeom>
          <a:noFill/>
          <a:ln w="9525">
            <a:noFill/>
            <a:miter lim="800000"/>
            <a:headEnd/>
            <a:tailEnd/>
          </a:ln>
          <a:effectLst/>
        </p:spPr>
        <p:txBody>
          <a:bodyPr/>
          <a:lstStyle/>
          <a:p>
            <a:pPr marL="342900" indent="-342900" algn="ctr" eaLnBrk="0" hangingPunct="0">
              <a:spcBef>
                <a:spcPct val="20000"/>
              </a:spcBef>
              <a:defRPr/>
            </a:pPr>
            <a:r>
              <a:rPr lang="en-US" sz="2800" b="1" kern="0" dirty="0">
                <a:latin typeface="Arial"/>
                <a:ea typeface="ＭＳ Ｐゴシック" pitchFamily="28" charset="-128"/>
              </a:rPr>
              <a:t>Discrete FET with Driver</a:t>
            </a:r>
          </a:p>
        </p:txBody>
      </p:sp>
      <p:pic>
        <p:nvPicPr>
          <p:cNvPr id="11" name="Picture 6" descr="C:\Documents and Settings\Bhasy Nair\My Documents\EPC\Package Pics\LGA 1_7x0_9.jpg"/>
          <p:cNvPicPr>
            <a:picLocks noChangeAspect="1" noChangeArrowheads="1"/>
          </p:cNvPicPr>
          <p:nvPr/>
        </p:nvPicPr>
        <p:blipFill>
          <a:blip r:embed="rId4" cstate="print"/>
          <a:srcRect/>
          <a:stretch>
            <a:fillRect/>
          </a:stretch>
        </p:blipFill>
        <p:spPr bwMode="auto">
          <a:xfrm>
            <a:off x="3429000" y="3683735"/>
            <a:ext cx="2058987" cy="1116865"/>
          </a:xfrm>
          <a:prstGeom prst="rect">
            <a:avLst/>
          </a:prstGeom>
          <a:noFill/>
          <a:ln w="9525">
            <a:noFill/>
            <a:miter lim="800000"/>
            <a:headEnd/>
            <a:tailEnd/>
          </a:ln>
          <a:scene3d>
            <a:camera prst="isometricTopUp"/>
            <a:lightRig rig="threePt" dir="t"/>
          </a:scene3d>
          <a:sp3d extrusionH="127000"/>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bwMode="auto">
          <a:xfrm>
            <a:off x="0" y="304800"/>
            <a:ext cx="7772400" cy="609600"/>
          </a:xfrm>
          <a:prstGeom prst="rect">
            <a:avLst/>
          </a:prstGeom>
          <a:noFill/>
          <a:ln>
            <a:miter lim="800000"/>
            <a:headEnd/>
            <a:tailEnd/>
          </a:ln>
          <a:effectLst/>
        </p:spPr>
        <p:txBody>
          <a:bodyPr/>
          <a:lstStyle/>
          <a:p>
            <a:pPr eaLnBrk="0" hangingPunct="0">
              <a:defRPr/>
            </a:pPr>
            <a:r>
              <a:rPr lang="en-US" sz="3600" dirty="0" smtClean="0">
                <a:cs typeface="+mj-cs"/>
              </a:rPr>
              <a:t>What Other Advances are Needed?</a:t>
            </a:r>
            <a:endParaRPr lang="en-US" sz="3600" dirty="0">
              <a:cs typeface="+mj-cs"/>
            </a:endParaRPr>
          </a:p>
        </p:txBody>
      </p:sp>
      <p:sp>
        <p:nvSpPr>
          <p:cNvPr id="4" name="Content Placeholder 3"/>
          <p:cNvSpPr>
            <a:spLocks noGrp="1"/>
          </p:cNvSpPr>
          <p:nvPr>
            <p:ph idx="1"/>
          </p:nvPr>
        </p:nvSpPr>
        <p:spPr/>
        <p:txBody>
          <a:bodyPr/>
          <a:lstStyle/>
          <a:p>
            <a:r>
              <a:rPr lang="en-US" dirty="0" smtClean="0"/>
              <a:t>High speed digital controller ICs and integrated controller/driver ICs.</a:t>
            </a:r>
          </a:p>
          <a:p>
            <a:pPr lvl="1"/>
            <a:r>
              <a:rPr lang="en-US" dirty="0" smtClean="0"/>
              <a:t>Application specific controllers to reduce time-to-market</a:t>
            </a:r>
          </a:p>
          <a:p>
            <a:pPr lvl="1"/>
            <a:r>
              <a:rPr lang="en-US" dirty="0" smtClean="0"/>
              <a:t>Dynamic deadtime control with ~1ns resolution</a:t>
            </a:r>
          </a:p>
          <a:p>
            <a:pPr lvl="1"/>
            <a:r>
              <a:rPr lang="en-US" dirty="0" smtClean="0"/>
              <a:t>Synchronous PFCs</a:t>
            </a:r>
          </a:p>
          <a:p>
            <a:pPr lvl="1"/>
            <a:r>
              <a:rPr lang="en-US" dirty="0" smtClean="0"/>
              <a:t>Envelope Tracking Controllers</a:t>
            </a:r>
          </a:p>
          <a:p>
            <a:r>
              <a:rPr lang="en-US" dirty="0" smtClean="0"/>
              <a:t>Note:  Improvements in magnetics would be helpful…</a:t>
            </a:r>
          </a:p>
          <a:p>
            <a:endParaRPr lang="en-US" dirty="0" smtClean="0"/>
          </a:p>
          <a:p>
            <a:endParaRPr lang="en-US" dirty="0" smtClean="0"/>
          </a:p>
          <a:p>
            <a:endParaRPr lang="en-US" dirty="0" smtClean="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233363" indent="-233363">
              <a:buFont typeface="Arial" pitchFamily="34" charset="0"/>
              <a:buChar char="•"/>
            </a:pPr>
            <a:r>
              <a:rPr lang="en-US" sz="2000" dirty="0" smtClean="0"/>
              <a:t>Enhancement Mode eGaN FETs are just like MOSFETs</a:t>
            </a:r>
          </a:p>
          <a:p>
            <a:pPr marL="233363" indent="-233363">
              <a:buFont typeface="Arial" pitchFamily="34" charset="0"/>
              <a:buChar char="•"/>
            </a:pPr>
            <a:r>
              <a:rPr lang="en-US" sz="2000" dirty="0" smtClean="0"/>
              <a:t>Developing an ecosystem of strategic partners and compatible products</a:t>
            </a:r>
          </a:p>
          <a:p>
            <a:pPr marL="233363" indent="-233363">
              <a:buFont typeface="Arial" pitchFamily="34" charset="0"/>
              <a:buChar char="•"/>
            </a:pPr>
            <a:r>
              <a:rPr lang="en-US" sz="2000" dirty="0" smtClean="0"/>
              <a:t>Supporting University Research</a:t>
            </a:r>
          </a:p>
          <a:p>
            <a:pPr marL="233363" indent="-233363">
              <a:buFont typeface="Arial" pitchFamily="34" charset="0"/>
              <a:buChar char="•"/>
            </a:pPr>
            <a:r>
              <a:rPr lang="en-US" sz="2000" dirty="0" smtClean="0"/>
              <a:t>PhD –Level Applications Engineering</a:t>
            </a:r>
          </a:p>
          <a:p>
            <a:pPr marL="690563" lvl="1" indent="-233363">
              <a:buFont typeface="Arial" pitchFamily="34" charset="0"/>
              <a:buChar char="•"/>
            </a:pPr>
            <a:r>
              <a:rPr lang="en-US" sz="2000" dirty="0" smtClean="0"/>
              <a:t>Training Engineers through Applications and Seminars</a:t>
            </a:r>
          </a:p>
          <a:p>
            <a:pPr marL="690563" lvl="1" indent="-233363">
              <a:buFont typeface="Arial" pitchFamily="34" charset="0"/>
              <a:buChar char="•"/>
            </a:pPr>
            <a:r>
              <a:rPr lang="en-US" sz="2000" dirty="0" smtClean="0"/>
              <a:t>The first GaN Transistor Textbook</a:t>
            </a:r>
          </a:p>
          <a:p>
            <a:pPr marL="690563" lvl="1" indent="-233363">
              <a:buFont typeface="Arial" pitchFamily="34" charset="0"/>
              <a:buChar char="•"/>
            </a:pPr>
            <a:r>
              <a:rPr lang="en-US" sz="2000" dirty="0" smtClean="0"/>
              <a:t>Demonstration Boards and Development Kits</a:t>
            </a:r>
          </a:p>
          <a:p>
            <a:pPr marL="233363" indent="-233363">
              <a:buFont typeface="Arial" pitchFamily="34" charset="0"/>
              <a:buChar char="•"/>
            </a:pPr>
            <a:r>
              <a:rPr lang="en-US" sz="2000" dirty="0" smtClean="0"/>
              <a:t>Highly Experienced Field Applications Engineering for customer training</a:t>
            </a:r>
          </a:p>
          <a:p>
            <a:pPr marL="233363" indent="-233363">
              <a:buFont typeface="Arial" pitchFamily="34" charset="0"/>
              <a:buChar char="•"/>
            </a:pPr>
            <a:r>
              <a:rPr lang="en-US" sz="2000" dirty="0" smtClean="0"/>
              <a:t>Monolithic GaN ICs </a:t>
            </a:r>
          </a:p>
          <a:p>
            <a:endParaRPr lang="en-US" sz="1600" dirty="0"/>
          </a:p>
        </p:txBody>
      </p:sp>
      <p:sp>
        <p:nvSpPr>
          <p:cNvPr id="4" name="Rectangle 6"/>
          <p:cNvSpPr>
            <a:spLocks noChangeArrowheads="1"/>
          </p:cNvSpPr>
          <p:nvPr/>
        </p:nvSpPr>
        <p:spPr bwMode="auto">
          <a:xfrm>
            <a:off x="152400" y="304800"/>
            <a:ext cx="7696200" cy="646331"/>
          </a:xfrm>
          <a:prstGeom prst="rect">
            <a:avLst/>
          </a:prstGeom>
          <a:noFill/>
          <a:ln w="9525">
            <a:noFill/>
            <a:miter lim="800000"/>
            <a:headEnd/>
            <a:tailEnd/>
          </a:ln>
        </p:spPr>
        <p:txBody>
          <a:bodyPr wrap="square">
            <a:spAutoFit/>
          </a:bodyPr>
          <a:lstStyle/>
          <a:p>
            <a:pPr eaLnBrk="0" hangingPunct="0">
              <a:spcBef>
                <a:spcPct val="20000"/>
              </a:spcBef>
              <a:buFont typeface="Arial" pitchFamily="34" charset="0"/>
              <a:buNone/>
            </a:pPr>
            <a:r>
              <a:rPr lang="en-US" sz="3600" dirty="0" smtClean="0">
                <a:solidFill>
                  <a:prstClr val="black"/>
                </a:solidFill>
              </a:rPr>
              <a:t>Making eGaN</a:t>
            </a:r>
            <a:r>
              <a:rPr lang="en-US" sz="3600" baseline="30000" dirty="0" smtClean="0">
                <a:solidFill>
                  <a:prstClr val="black"/>
                </a:solidFill>
              </a:rPr>
              <a:t>®</a:t>
            </a:r>
            <a:r>
              <a:rPr lang="en-US" sz="3600" dirty="0" smtClean="0">
                <a:solidFill>
                  <a:prstClr val="black"/>
                </a:solidFill>
              </a:rPr>
              <a:t> FETs Easy </a:t>
            </a:r>
            <a:r>
              <a:rPr lang="en-US" sz="3600" dirty="0">
                <a:solidFill>
                  <a:prstClr val="black"/>
                </a:solidFill>
              </a:rPr>
              <a:t>to </a:t>
            </a:r>
            <a:r>
              <a:rPr lang="en-US" sz="3600" dirty="0" smtClean="0">
                <a:solidFill>
                  <a:prstClr val="black"/>
                </a:solidFill>
              </a:rPr>
              <a:t>Use</a:t>
            </a:r>
            <a:endParaRPr lang="en-US" sz="3600" dirty="0">
              <a:solidFill>
                <a:prstClr val="black"/>
              </a:solidFil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Grp="1" noChangeArrowheads="1"/>
          </p:cNvSpPr>
          <p:nvPr>
            <p:ph type="ctrTitle"/>
          </p:nvPr>
        </p:nvSpPr>
        <p:spPr bwMode="auto">
          <a:xfrm>
            <a:off x="685800" y="1600200"/>
            <a:ext cx="7772400" cy="1470025"/>
          </a:xfrm>
          <a:prstGeom prst="rect">
            <a:avLst/>
          </a:prstGeom>
          <a:noFill/>
          <a:ln w="9525">
            <a:noFill/>
            <a:miter lim="800000"/>
            <a:headEnd/>
            <a:tailEnd/>
          </a:ln>
        </p:spPr>
        <p:txBody>
          <a:bodyPr/>
          <a:lstStyle/>
          <a:p>
            <a:pPr algn="ctr"/>
            <a:r>
              <a:rPr lang="en-US" sz="4400" b="1" dirty="0" smtClean="0">
                <a:solidFill>
                  <a:schemeClr val="tx2"/>
                </a:solidFill>
              </a:rPr>
              <a:t>Developing New Applications</a:t>
            </a:r>
            <a:endParaRPr lang="en-US" sz="4400" b="1" dirty="0">
              <a:solidFill>
                <a:schemeClr val="tx2"/>
              </a:solidFill>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5"/>
          <p:cNvSpPr>
            <a:spLocks noGrp="1" noChangeArrowheads="1"/>
          </p:cNvSpPr>
          <p:nvPr>
            <p:ph type="body" idx="4294967295"/>
          </p:nvPr>
        </p:nvSpPr>
        <p:spPr>
          <a:xfrm>
            <a:off x="76200" y="228600"/>
            <a:ext cx="7772400" cy="762000"/>
          </a:xfrm>
          <a:prstGeom prst="rect">
            <a:avLst/>
          </a:prstGeom>
        </p:spPr>
        <p:txBody>
          <a:bodyPr/>
          <a:lstStyle/>
          <a:p>
            <a:pPr>
              <a:buNone/>
            </a:pPr>
            <a:r>
              <a:rPr lang="en-US" dirty="0" smtClean="0">
                <a:latin typeface="Arial" pitchFamily="34" charset="0"/>
                <a:ea typeface="ＭＳ Ｐゴシック" pitchFamily="34" charset="-128"/>
                <a:cs typeface="ＭＳ Ｐゴシック" pitchFamily="34" charset="-128"/>
              </a:rPr>
              <a:t>New Applications Enabled by eGaN® FETs</a:t>
            </a:r>
          </a:p>
        </p:txBody>
      </p:sp>
      <p:sp>
        <p:nvSpPr>
          <p:cNvPr id="19460" name="Rectangle 860"/>
          <p:cNvSpPr>
            <a:spLocks noChangeArrowheads="1"/>
          </p:cNvSpPr>
          <p:nvPr/>
        </p:nvSpPr>
        <p:spPr bwMode="auto">
          <a:xfrm>
            <a:off x="228600" y="2057400"/>
            <a:ext cx="8686800" cy="2667000"/>
          </a:xfrm>
          <a:prstGeom prst="rect">
            <a:avLst/>
          </a:prstGeom>
          <a:noFill/>
          <a:ln w="9525">
            <a:noFill/>
            <a:miter lim="800000"/>
            <a:headEnd/>
            <a:tailEnd/>
          </a:ln>
        </p:spPr>
        <p:txBody>
          <a:bodyPr/>
          <a:lstStyle/>
          <a:p>
            <a:pPr marL="342900" indent="-342900" eaLnBrk="0" hangingPunct="0">
              <a:lnSpc>
                <a:spcPct val="80000"/>
              </a:lnSpc>
              <a:spcBef>
                <a:spcPct val="20000"/>
              </a:spcBef>
              <a:spcAft>
                <a:spcPts val="600"/>
              </a:spcAft>
              <a:buFontTx/>
              <a:buChar char="•"/>
            </a:pPr>
            <a:r>
              <a:rPr lang="en-US" sz="3200" b="1" dirty="0" smtClean="0"/>
              <a:t>Wireless Power Transmission</a:t>
            </a:r>
          </a:p>
          <a:p>
            <a:pPr marL="342900" indent="-342900" eaLnBrk="0" hangingPunct="0">
              <a:lnSpc>
                <a:spcPct val="80000"/>
              </a:lnSpc>
              <a:spcBef>
                <a:spcPct val="20000"/>
              </a:spcBef>
              <a:spcAft>
                <a:spcPts val="600"/>
              </a:spcAft>
              <a:buFontTx/>
              <a:buChar char="•"/>
            </a:pPr>
            <a:r>
              <a:rPr lang="en-US" sz="3200" b="1" dirty="0" smtClean="0"/>
              <a:t>RF DC-DC “Envelope Tracking”</a:t>
            </a:r>
          </a:p>
          <a:p>
            <a:pPr marL="342900" indent="-342900" eaLnBrk="0" hangingPunct="0">
              <a:lnSpc>
                <a:spcPct val="80000"/>
              </a:lnSpc>
              <a:spcBef>
                <a:spcPct val="20000"/>
              </a:spcBef>
              <a:spcAft>
                <a:spcPts val="600"/>
              </a:spcAft>
              <a:buFontTx/>
              <a:buChar char="•"/>
            </a:pPr>
            <a:r>
              <a:rPr lang="en-US" sz="3200" b="1" dirty="0" smtClean="0"/>
              <a:t>High Energy Pulsed Lasers</a:t>
            </a:r>
            <a:endParaRPr lang="en-US" sz="3200" b="1" dirty="0"/>
          </a:p>
          <a:p>
            <a:pPr marL="342900" indent="-342900" eaLnBrk="0" hangingPunct="0">
              <a:lnSpc>
                <a:spcPct val="80000"/>
              </a:lnSpc>
              <a:spcBef>
                <a:spcPct val="20000"/>
              </a:spcBef>
              <a:spcAft>
                <a:spcPts val="600"/>
              </a:spcAft>
              <a:buFontTx/>
              <a:buChar char="•"/>
            </a:pPr>
            <a:r>
              <a:rPr lang="en-US" sz="3200" b="1" dirty="0" err="1"/>
              <a:t>RadHard</a:t>
            </a:r>
            <a:endParaRPr lang="en-US" sz="3200" b="1" dirty="0"/>
          </a:p>
          <a:p>
            <a:pPr marL="342900" indent="-342900" eaLnBrk="0" hangingPunct="0">
              <a:lnSpc>
                <a:spcPct val="80000"/>
              </a:lnSpc>
              <a:spcBef>
                <a:spcPct val="20000"/>
              </a:spcBef>
              <a:spcAft>
                <a:spcPts val="600"/>
              </a:spcAft>
              <a:buFontTx/>
              <a:buChar char="•"/>
            </a:pPr>
            <a:endParaRPr lang="en-US" sz="3200" b="1" dirty="0"/>
          </a:p>
          <a:p>
            <a:pPr marL="342900" indent="-342900" eaLnBrk="0" hangingPunct="0">
              <a:lnSpc>
                <a:spcPct val="80000"/>
              </a:lnSpc>
              <a:spcBef>
                <a:spcPct val="20000"/>
              </a:spcBef>
              <a:spcAft>
                <a:spcPts val="600"/>
              </a:spcAft>
            </a:pPr>
            <a:endParaRPr lang="en-US" sz="3200" b="1" dirty="0"/>
          </a:p>
          <a:p>
            <a:pPr marL="342900" indent="-342900" eaLnBrk="0" hangingPunct="0">
              <a:lnSpc>
                <a:spcPct val="80000"/>
              </a:lnSpc>
              <a:spcBef>
                <a:spcPct val="20000"/>
              </a:spcBef>
              <a:spcAft>
                <a:spcPts val="600"/>
              </a:spcAft>
              <a:buFontTx/>
              <a:buChar char="•"/>
            </a:pPr>
            <a:endParaRPr lang="en-US" sz="3200" b="1" dirty="0"/>
          </a:p>
          <a:p>
            <a:pPr marL="342900" indent="-342900" eaLnBrk="0" hangingPunct="0">
              <a:lnSpc>
                <a:spcPct val="80000"/>
              </a:lnSpc>
              <a:spcBef>
                <a:spcPct val="20000"/>
              </a:spcBef>
              <a:spcAft>
                <a:spcPts val="600"/>
              </a:spcAft>
            </a:pPr>
            <a:endParaRPr lang="en-US" sz="3200" b="1" dirty="0"/>
          </a:p>
          <a:p>
            <a:pPr marL="342900" indent="-342900" eaLnBrk="0" hangingPunct="0">
              <a:lnSpc>
                <a:spcPct val="80000"/>
              </a:lnSpc>
              <a:spcBef>
                <a:spcPct val="20000"/>
              </a:spcBef>
              <a:spcAft>
                <a:spcPts val="600"/>
              </a:spcAft>
              <a:buFontTx/>
              <a:buChar char="•"/>
            </a:pPr>
            <a:endParaRPr lang="en-US" sz="3200" b="1"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bp.blogspot.com/-KHjxFAMt0Fo/TiJzUYy7ZrI/AAAAAAAAAA4/r4f3lxlHVbo/s1600/witricity.jpg"/>
          <p:cNvPicPr>
            <a:picLocks noChangeAspect="1" noChangeArrowheads="1"/>
          </p:cNvPicPr>
          <p:nvPr/>
        </p:nvPicPr>
        <p:blipFill>
          <a:blip r:embed="rId2" cstate="print"/>
          <a:srcRect/>
          <a:stretch>
            <a:fillRect/>
          </a:stretch>
        </p:blipFill>
        <p:spPr bwMode="auto">
          <a:xfrm>
            <a:off x="2362200" y="1981200"/>
            <a:ext cx="4419600" cy="3502995"/>
          </a:xfrm>
          <a:prstGeom prst="rect">
            <a:avLst/>
          </a:prstGeom>
          <a:noFill/>
        </p:spPr>
      </p:pic>
      <p:sp>
        <p:nvSpPr>
          <p:cNvPr id="5" name="Rectangle 3"/>
          <p:cNvSpPr txBox="1">
            <a:spLocks noChangeArrowheads="1"/>
          </p:cNvSpPr>
          <p:nvPr/>
        </p:nvSpPr>
        <p:spPr bwMode="auto">
          <a:xfrm>
            <a:off x="152400" y="228600"/>
            <a:ext cx="8229600" cy="114300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Wireless Power</a:t>
            </a:r>
          </a:p>
        </p:txBody>
      </p:sp>
      <p:sp>
        <p:nvSpPr>
          <p:cNvPr id="6" name="TextBox 5"/>
          <p:cNvSpPr txBox="1"/>
          <p:nvPr/>
        </p:nvSpPr>
        <p:spPr>
          <a:xfrm>
            <a:off x="0" y="1143000"/>
            <a:ext cx="9144000" cy="769441"/>
          </a:xfrm>
          <a:prstGeom prst="rect">
            <a:avLst/>
          </a:prstGeom>
          <a:noFill/>
        </p:spPr>
        <p:txBody>
          <a:bodyPr wrap="square" rtlCol="0">
            <a:spAutoFit/>
          </a:bodyPr>
          <a:lstStyle/>
          <a:p>
            <a:pPr algn="ctr"/>
            <a:r>
              <a:rPr lang="en-US" sz="2400" b="1" dirty="0" smtClean="0"/>
              <a:t>$15.1 B Market by 2020*</a:t>
            </a:r>
          </a:p>
          <a:p>
            <a:pPr algn="ctr"/>
            <a:r>
              <a:rPr lang="en-US" sz="2000" b="1" dirty="0" smtClean="0"/>
              <a:t>eGaN FETs enable higher efficiency and operation at safer frequencies</a:t>
            </a:r>
            <a:endParaRPr lang="en-US" sz="2000" b="1"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idx="4294967295"/>
          </p:nvPr>
        </p:nvSpPr>
        <p:spPr>
          <a:xfrm>
            <a:off x="-152400" y="1371600"/>
            <a:ext cx="8458200" cy="4495800"/>
          </a:xfrm>
          <a:prstGeom prst="rect">
            <a:avLst/>
          </a:prstGeom>
        </p:spPr>
        <p:txBody>
          <a:bodyPr/>
          <a:lstStyle/>
          <a:p>
            <a:pPr lvl="1" eaLnBrk="1" hangingPunct="1">
              <a:lnSpc>
                <a:spcPct val="80000"/>
              </a:lnSpc>
              <a:spcAft>
                <a:spcPct val="20000"/>
              </a:spcAft>
            </a:pPr>
            <a:endParaRPr lang="en-US" sz="3200" dirty="0" smtClean="0"/>
          </a:p>
          <a:p>
            <a:pPr lvl="1" eaLnBrk="1" hangingPunct="1">
              <a:lnSpc>
                <a:spcPct val="80000"/>
              </a:lnSpc>
              <a:spcAft>
                <a:spcPct val="20000"/>
              </a:spcAft>
            </a:pPr>
            <a:endParaRPr lang="en-US" sz="3200" dirty="0" smtClean="0"/>
          </a:p>
          <a:p>
            <a:pPr lvl="1" eaLnBrk="1" hangingPunct="1">
              <a:lnSpc>
                <a:spcPct val="80000"/>
              </a:lnSpc>
              <a:spcAft>
                <a:spcPct val="20000"/>
              </a:spcAft>
              <a:buFontTx/>
              <a:buChar char="•"/>
            </a:pPr>
            <a:endParaRPr lang="en-US" sz="3200" dirty="0" smtClean="0"/>
          </a:p>
          <a:p>
            <a:pPr eaLnBrk="1" hangingPunct="1">
              <a:lnSpc>
                <a:spcPct val="80000"/>
              </a:lnSpc>
              <a:spcAft>
                <a:spcPct val="20000"/>
              </a:spcAft>
              <a:buFontTx/>
              <a:buChar char="•"/>
            </a:pPr>
            <a:endParaRPr lang="en-US" sz="4400" dirty="0" smtClean="0"/>
          </a:p>
          <a:p>
            <a:pPr eaLnBrk="1" hangingPunct="1">
              <a:lnSpc>
                <a:spcPct val="80000"/>
              </a:lnSpc>
              <a:spcAft>
                <a:spcPct val="20000"/>
              </a:spcAft>
              <a:buFontTx/>
              <a:buChar char="•"/>
            </a:pPr>
            <a:endParaRPr lang="en-US" sz="4400" dirty="0" smtClean="0"/>
          </a:p>
        </p:txBody>
      </p:sp>
      <p:sp>
        <p:nvSpPr>
          <p:cNvPr id="5" name="Rectangle 2"/>
          <p:cNvSpPr>
            <a:spLocks noGrp="1" noChangeArrowheads="1"/>
          </p:cNvSpPr>
          <p:nvPr>
            <p:ph type="title"/>
          </p:nvPr>
        </p:nvSpPr>
        <p:spPr bwMode="auto">
          <a:xfrm>
            <a:off x="0" y="228600"/>
            <a:ext cx="7294563" cy="609600"/>
          </a:xfrm>
          <a:noFill/>
          <a:ln>
            <a:miter lim="800000"/>
            <a:headEnd/>
            <a:tailEnd/>
          </a:ln>
        </p:spPr>
        <p:txBody>
          <a:bodyPr vert="horz" wrap="square" lIns="91440" tIns="45720" rIns="91440" bIns="45720" numCol="1" anchor="t" anchorCtr="0" compatLnSpc="1">
            <a:prstTxWarp prst="textNoShape">
              <a:avLst/>
            </a:prstTxWarp>
          </a:bodyPr>
          <a:lstStyle/>
          <a:p>
            <a:r>
              <a:rPr lang="en-US" sz="4400" b="0" dirty="0" smtClean="0"/>
              <a:t>Envelope Tracking</a:t>
            </a:r>
          </a:p>
        </p:txBody>
      </p:sp>
      <p:sp>
        <p:nvSpPr>
          <p:cNvPr id="28" name="TextBox 27"/>
          <p:cNvSpPr txBox="1"/>
          <p:nvPr/>
        </p:nvSpPr>
        <p:spPr>
          <a:xfrm>
            <a:off x="533400" y="1143000"/>
            <a:ext cx="8112734" cy="769441"/>
          </a:xfrm>
          <a:prstGeom prst="rect">
            <a:avLst/>
          </a:prstGeom>
          <a:noFill/>
        </p:spPr>
        <p:txBody>
          <a:bodyPr wrap="none" rtlCol="0">
            <a:spAutoFit/>
          </a:bodyPr>
          <a:lstStyle/>
          <a:p>
            <a:r>
              <a:rPr lang="en-US" sz="2400" b="1" dirty="0" smtClean="0"/>
              <a:t>LTE Infrastructure forecasted to grow to $24B in 2013*</a:t>
            </a:r>
          </a:p>
          <a:p>
            <a:pPr algn="ctr"/>
            <a:r>
              <a:rPr lang="en-US" sz="2000" b="1" dirty="0" smtClean="0"/>
              <a:t>Envelope Tracking can </a:t>
            </a:r>
            <a:r>
              <a:rPr lang="en-US" sz="2000" b="1" i="1" u="sng" dirty="0" smtClean="0"/>
              <a:t>double</a:t>
            </a:r>
            <a:r>
              <a:rPr lang="en-US" sz="2000" b="1" dirty="0" smtClean="0"/>
              <a:t> base station efficiency</a:t>
            </a:r>
            <a:endParaRPr lang="en-US" sz="2000" b="1" dirty="0"/>
          </a:p>
        </p:txBody>
      </p:sp>
      <p:pic>
        <p:nvPicPr>
          <p:cNvPr id="17409" name="Picture 1"/>
          <p:cNvPicPr>
            <a:picLocks noChangeAspect="1" noChangeArrowheads="1"/>
          </p:cNvPicPr>
          <p:nvPr/>
        </p:nvPicPr>
        <p:blipFill>
          <a:blip r:embed="rId3" cstate="print"/>
          <a:srcRect/>
          <a:stretch>
            <a:fillRect/>
          </a:stretch>
        </p:blipFill>
        <p:spPr bwMode="auto">
          <a:xfrm>
            <a:off x="1600200" y="1905000"/>
            <a:ext cx="5222875" cy="424975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8534400" y="6553200"/>
            <a:ext cx="609600" cy="304800"/>
          </a:xfrm>
          <a:prstGeom prst="rect">
            <a:avLst/>
          </a:prstGeom>
        </p:spPr>
        <p:txBody>
          <a:bodyPr/>
          <a:lstStyle/>
          <a:p>
            <a:pPr>
              <a:defRPr/>
            </a:pPr>
            <a:fld id="{6DEAC426-2DE9-44CA-981F-DE46CFECBE78}" type="slidenum">
              <a:rPr lang="en-US"/>
              <a:pPr>
                <a:defRPr/>
              </a:pPr>
              <a:t>2</a:t>
            </a:fld>
            <a:endParaRPr lang="en-US" dirty="0"/>
          </a:p>
        </p:txBody>
      </p:sp>
      <p:sp>
        <p:nvSpPr>
          <p:cNvPr id="7171" name="Rectangle 3"/>
          <p:cNvSpPr>
            <a:spLocks noGrp="1" noChangeArrowheads="1"/>
          </p:cNvSpPr>
          <p:nvPr>
            <p:ph type="body" idx="1"/>
          </p:nvPr>
        </p:nvSpPr>
        <p:spPr>
          <a:xfrm>
            <a:off x="228600" y="1447800"/>
            <a:ext cx="8686800" cy="3429000"/>
          </a:xfrm>
        </p:spPr>
        <p:txBody>
          <a:bodyPr/>
          <a:lstStyle/>
          <a:p>
            <a:pPr marL="514350" indent="-514350">
              <a:lnSpc>
                <a:spcPct val="80000"/>
              </a:lnSpc>
              <a:spcBef>
                <a:spcPts val="2400"/>
              </a:spcBef>
              <a:spcAft>
                <a:spcPts val="600"/>
              </a:spcAft>
            </a:pPr>
            <a:r>
              <a:rPr lang="en-US" sz="2700" b="0" dirty="0" smtClean="0">
                <a:latin typeface="Arial" pitchFamily="34" charset="0"/>
                <a:ea typeface="ＭＳ Ｐゴシック" pitchFamily="34" charset="-128"/>
                <a:cs typeface="ＭＳ Ｐゴシック" pitchFamily="34" charset="-128"/>
              </a:rPr>
              <a:t>GaN Business Overview			</a:t>
            </a:r>
          </a:p>
          <a:p>
            <a:pPr marL="514350" indent="-514350">
              <a:lnSpc>
                <a:spcPct val="80000"/>
              </a:lnSpc>
              <a:spcBef>
                <a:spcPts val="2400"/>
              </a:spcBef>
              <a:spcAft>
                <a:spcPts val="600"/>
              </a:spcAft>
            </a:pPr>
            <a:r>
              <a:rPr lang="en-US" sz="2700" b="0" dirty="0" smtClean="0">
                <a:latin typeface="Arial" pitchFamily="34" charset="0"/>
                <a:ea typeface="ＭＳ Ｐゴシック" pitchFamily="34" charset="-128"/>
                <a:cs typeface="ＭＳ Ｐゴシック" pitchFamily="34" charset="-128"/>
              </a:rPr>
              <a:t>What Impacts the Adoption Rate		</a:t>
            </a:r>
          </a:p>
          <a:p>
            <a:pPr marL="514350" indent="-514350">
              <a:lnSpc>
                <a:spcPct val="100000"/>
              </a:lnSpc>
              <a:spcBef>
                <a:spcPts val="2400"/>
              </a:spcBef>
              <a:spcAft>
                <a:spcPts val="600"/>
              </a:spcAft>
            </a:pPr>
            <a:r>
              <a:rPr lang="en-US" sz="2700" dirty="0" smtClean="0">
                <a:latin typeface="Arial" pitchFamily="34" charset="0"/>
                <a:ea typeface="ＭＳ Ｐゴシック" pitchFamily="34" charset="-128"/>
                <a:cs typeface="ＭＳ Ｐゴシック" pitchFamily="34" charset="-128"/>
              </a:rPr>
              <a:t>Making GaN Easy to Use Now and In the Future	</a:t>
            </a:r>
          </a:p>
          <a:p>
            <a:pPr marL="514350" indent="-514350">
              <a:lnSpc>
                <a:spcPct val="100000"/>
              </a:lnSpc>
              <a:spcBef>
                <a:spcPts val="2400"/>
              </a:spcBef>
              <a:spcAft>
                <a:spcPts val="600"/>
              </a:spcAft>
            </a:pPr>
            <a:r>
              <a:rPr lang="en-US" sz="2700" dirty="0" smtClean="0">
                <a:latin typeface="Arial" pitchFamily="34" charset="0"/>
                <a:ea typeface="ＭＳ Ｐゴシック" pitchFamily="34" charset="-128"/>
                <a:cs typeface="ＭＳ Ｐゴシック" pitchFamily="34" charset="-128"/>
              </a:rPr>
              <a:t>New Applications for GaN			</a:t>
            </a:r>
          </a:p>
          <a:p>
            <a:pPr marL="514350" indent="-514350">
              <a:lnSpc>
                <a:spcPct val="80000"/>
              </a:lnSpc>
              <a:spcBef>
                <a:spcPts val="2400"/>
              </a:spcBef>
              <a:spcAft>
                <a:spcPts val="600"/>
              </a:spcAft>
            </a:pPr>
            <a:r>
              <a:rPr lang="en-US" sz="2700" dirty="0" smtClean="0">
                <a:latin typeface="Arial" pitchFamily="34" charset="0"/>
                <a:ea typeface="ＭＳ Ｐゴシック" pitchFamily="34" charset="-128"/>
                <a:cs typeface="ＭＳ Ｐゴシック" pitchFamily="34" charset="-128"/>
              </a:rPr>
              <a:t>Cost Roadmaps and Comparisons</a:t>
            </a:r>
          </a:p>
          <a:p>
            <a:pPr marL="514350" indent="-514350">
              <a:lnSpc>
                <a:spcPct val="80000"/>
              </a:lnSpc>
              <a:spcBef>
                <a:spcPts val="2400"/>
              </a:spcBef>
              <a:spcAft>
                <a:spcPts val="600"/>
              </a:spcAft>
            </a:pPr>
            <a:r>
              <a:rPr lang="en-US" sz="2700" dirty="0" smtClean="0">
                <a:latin typeface="Arial" pitchFamily="34" charset="0"/>
                <a:ea typeface="ＭＳ Ｐゴシック" pitchFamily="34" charset="-128"/>
                <a:cs typeface="ＭＳ Ｐゴシック" pitchFamily="34" charset="-128"/>
              </a:rPr>
              <a:t>Reliability</a:t>
            </a:r>
          </a:p>
          <a:p>
            <a:pPr marL="514350" indent="-514350">
              <a:lnSpc>
                <a:spcPct val="80000"/>
              </a:lnSpc>
              <a:spcBef>
                <a:spcPts val="2400"/>
              </a:spcBef>
              <a:spcAft>
                <a:spcPts val="600"/>
              </a:spcAft>
            </a:pPr>
            <a:r>
              <a:rPr lang="en-US" sz="2700" dirty="0" smtClean="0">
                <a:latin typeface="Arial" pitchFamily="34" charset="0"/>
                <a:ea typeface="ＭＳ Ｐゴシック" pitchFamily="34" charset="-128"/>
                <a:cs typeface="ＭＳ Ｐゴシック" pitchFamily="34" charset="-128"/>
              </a:rPr>
              <a:t>Summary		</a:t>
            </a:r>
          </a:p>
        </p:txBody>
      </p:sp>
      <p:sp>
        <p:nvSpPr>
          <p:cNvPr id="15364" name="Rectangle 3"/>
          <p:cNvSpPr txBox="1">
            <a:spLocks noChangeArrowheads="1"/>
          </p:cNvSpPr>
          <p:nvPr/>
        </p:nvSpPr>
        <p:spPr bwMode="auto">
          <a:xfrm>
            <a:off x="228600" y="304800"/>
            <a:ext cx="5791200" cy="1066800"/>
          </a:xfrm>
          <a:prstGeom prst="rect">
            <a:avLst/>
          </a:prstGeom>
          <a:noFill/>
          <a:ln w="9525">
            <a:noFill/>
            <a:miter lim="800000"/>
            <a:headEnd/>
            <a:tailEnd/>
          </a:ln>
        </p:spPr>
        <p:txBody>
          <a:bodyPr/>
          <a:lstStyle/>
          <a:p>
            <a:pPr marL="342900" indent="-342900">
              <a:spcBef>
                <a:spcPct val="20000"/>
              </a:spcBef>
            </a:pPr>
            <a:r>
              <a:rPr lang="en-US" sz="4400" dirty="0" smtClean="0"/>
              <a:t>Agenda</a:t>
            </a:r>
            <a:endParaRPr lang="en-US" sz="4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dissolv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dissolv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dissolv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dissolv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dissolv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dissolv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dissolve">
                                      <p:cBhvr>
                                        <p:cTn id="37" dur="500"/>
                                        <p:tgtEl>
                                          <p:spTgt spid="7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pPr marL="342900" indent="-342900" fontAlgn="auto">
              <a:spcBef>
                <a:spcPct val="20000"/>
              </a:spcBef>
              <a:spcAft>
                <a:spcPts val="0"/>
              </a:spcAft>
              <a:defRPr/>
            </a:pPr>
            <a:r>
              <a:rPr lang="en-US" sz="4400" b="0" kern="1200" dirty="0" err="1" smtClean="0"/>
              <a:t>LiDAR</a:t>
            </a:r>
            <a:r>
              <a:rPr lang="en-US" sz="4400" b="0" kern="1200" dirty="0" smtClean="0"/>
              <a:t> - Pulsed Laser</a:t>
            </a:r>
          </a:p>
        </p:txBody>
      </p:sp>
      <p:pic>
        <p:nvPicPr>
          <p:cNvPr id="3074" name="Picture 2" descr=" "/>
          <p:cNvPicPr>
            <a:picLocks noChangeAspect="1" noChangeArrowheads="1"/>
          </p:cNvPicPr>
          <p:nvPr/>
        </p:nvPicPr>
        <p:blipFill>
          <a:blip r:embed="rId2" cstate="print"/>
          <a:srcRect/>
          <a:stretch>
            <a:fillRect/>
          </a:stretch>
        </p:blipFill>
        <p:spPr bwMode="auto">
          <a:xfrm>
            <a:off x="2286000" y="1981200"/>
            <a:ext cx="4311081" cy="3381375"/>
          </a:xfrm>
          <a:prstGeom prst="rect">
            <a:avLst/>
          </a:prstGeom>
          <a:noFill/>
        </p:spPr>
      </p:pic>
      <p:sp>
        <p:nvSpPr>
          <p:cNvPr id="5" name="TextBox 4"/>
          <p:cNvSpPr txBox="1"/>
          <p:nvPr/>
        </p:nvSpPr>
        <p:spPr>
          <a:xfrm>
            <a:off x="1593745" y="1143000"/>
            <a:ext cx="6047041" cy="769441"/>
          </a:xfrm>
          <a:prstGeom prst="rect">
            <a:avLst/>
          </a:prstGeom>
          <a:noFill/>
        </p:spPr>
        <p:txBody>
          <a:bodyPr wrap="none" rtlCol="0">
            <a:spAutoFit/>
          </a:bodyPr>
          <a:lstStyle/>
          <a:p>
            <a:pPr algn="ctr"/>
            <a:r>
              <a:rPr lang="en-US" sz="2400" b="1" dirty="0" smtClean="0"/>
              <a:t>$330M market estimate for 2011*</a:t>
            </a:r>
          </a:p>
          <a:p>
            <a:pPr algn="ctr"/>
            <a:r>
              <a:rPr lang="en-US" sz="2000" b="1" dirty="0" smtClean="0"/>
              <a:t>eGaN FETs enable faster and larger laser pulses</a:t>
            </a:r>
            <a:endParaRPr lang="en-US" sz="2000" b="1" dirty="0"/>
          </a:p>
        </p:txBody>
      </p:sp>
      <p:sp>
        <p:nvSpPr>
          <p:cNvPr id="7" name="TextBox 6"/>
          <p:cNvSpPr txBox="1"/>
          <p:nvPr/>
        </p:nvSpPr>
        <p:spPr>
          <a:xfrm>
            <a:off x="4419600" y="2743200"/>
            <a:ext cx="774636" cy="369332"/>
          </a:xfrm>
          <a:prstGeom prst="rect">
            <a:avLst/>
          </a:prstGeom>
          <a:noFill/>
        </p:spPr>
        <p:txBody>
          <a:bodyPr wrap="none" rtlCol="0">
            <a:spAutoFit/>
          </a:bodyPr>
          <a:lstStyle/>
          <a:p>
            <a:r>
              <a:rPr lang="en-US" dirty="0" smtClean="0">
                <a:solidFill>
                  <a:srgbClr val="FFFF00"/>
                </a:solidFill>
              </a:rPr>
              <a:t>800 A</a:t>
            </a:r>
            <a:endParaRPr lang="en-US" dirty="0">
              <a:solidFill>
                <a:srgbClr val="FFFF00"/>
              </a:solidFill>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52400" y="228600"/>
            <a:ext cx="8229600" cy="1143000"/>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4400" b="0" i="0" u="none" strike="noStrike" kern="1200" cap="none" spc="0" normalizeH="0" baseline="0" noProof="0" dirty="0" err="1" smtClean="0">
                <a:ln>
                  <a:noFill/>
                </a:ln>
                <a:solidFill>
                  <a:schemeClr val="tx1"/>
                </a:solidFill>
                <a:effectLst/>
                <a:uLnTx/>
                <a:uFillTx/>
                <a:latin typeface="+mj-lt"/>
                <a:ea typeface="+mj-ea"/>
                <a:cs typeface="+mj-cs"/>
              </a:rPr>
              <a:t>Rad</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Hard</a:t>
            </a:r>
          </a:p>
        </p:txBody>
      </p:sp>
      <p:grpSp>
        <p:nvGrpSpPr>
          <p:cNvPr id="5" name="Group 4"/>
          <p:cNvGrpSpPr/>
          <p:nvPr/>
        </p:nvGrpSpPr>
        <p:grpSpPr>
          <a:xfrm>
            <a:off x="1447800" y="1905000"/>
            <a:ext cx="6400800" cy="4419600"/>
            <a:chOff x="685800" y="1295400"/>
            <a:chExt cx="7239000" cy="5029200"/>
          </a:xfrm>
        </p:grpSpPr>
        <p:pic>
          <p:nvPicPr>
            <p:cNvPr id="2050" name="Picture 2"/>
            <p:cNvPicPr>
              <a:picLocks noChangeAspect="1" noChangeArrowheads="1"/>
            </p:cNvPicPr>
            <p:nvPr/>
          </p:nvPicPr>
          <p:blipFill>
            <a:blip r:embed="rId2" cstate="print"/>
            <a:srcRect/>
            <a:stretch>
              <a:fillRect/>
            </a:stretch>
          </p:blipFill>
          <p:spPr bwMode="auto">
            <a:xfrm>
              <a:off x="1219200" y="1295400"/>
              <a:ext cx="6553200" cy="4875264"/>
            </a:xfrm>
            <a:prstGeom prst="rect">
              <a:avLst/>
            </a:prstGeom>
            <a:noFill/>
            <a:ln w="9525">
              <a:noFill/>
              <a:miter lim="800000"/>
              <a:headEnd/>
              <a:tailEnd/>
            </a:ln>
          </p:spPr>
        </p:pic>
        <p:sp>
          <p:nvSpPr>
            <p:cNvPr id="4" name="Rectangle 3"/>
            <p:cNvSpPr/>
            <p:nvPr/>
          </p:nvSpPr>
          <p:spPr bwMode="auto">
            <a:xfrm>
              <a:off x="685800" y="6019800"/>
              <a:ext cx="7239000" cy="304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grpSp>
      <p:sp>
        <p:nvSpPr>
          <p:cNvPr id="6" name="TextBox 5"/>
          <p:cNvSpPr txBox="1"/>
          <p:nvPr/>
        </p:nvSpPr>
        <p:spPr>
          <a:xfrm>
            <a:off x="-152400" y="1143000"/>
            <a:ext cx="9448800" cy="738664"/>
          </a:xfrm>
          <a:prstGeom prst="rect">
            <a:avLst/>
          </a:prstGeom>
          <a:noFill/>
        </p:spPr>
        <p:txBody>
          <a:bodyPr wrap="square" rtlCol="0">
            <a:spAutoFit/>
          </a:bodyPr>
          <a:lstStyle/>
          <a:p>
            <a:pPr algn="ctr"/>
            <a:r>
              <a:rPr lang="en-US" sz="2400" b="1" dirty="0" smtClean="0"/>
              <a:t>$100M Market for </a:t>
            </a:r>
            <a:r>
              <a:rPr lang="en-US" sz="2400" b="1" dirty="0" err="1" smtClean="0"/>
              <a:t>Rad</a:t>
            </a:r>
            <a:r>
              <a:rPr lang="en-US" sz="2400" b="1" dirty="0" smtClean="0"/>
              <a:t> Hard MOSFETs</a:t>
            </a:r>
          </a:p>
          <a:p>
            <a:pPr algn="ctr"/>
            <a:r>
              <a:rPr lang="en-US" sz="1700" b="1" dirty="0" smtClean="0"/>
              <a:t>eGaN FETs withstand more than 10x radiation and enable higher system efficiency</a:t>
            </a:r>
            <a:endParaRPr lang="en-US" sz="1700" b="1"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5"/>
          <p:cNvSpPr>
            <a:spLocks noGrp="1" noChangeArrowheads="1"/>
          </p:cNvSpPr>
          <p:nvPr>
            <p:ph type="body" idx="4294967295"/>
          </p:nvPr>
        </p:nvSpPr>
        <p:spPr>
          <a:xfrm>
            <a:off x="76200" y="228600"/>
            <a:ext cx="7772400" cy="762000"/>
          </a:xfrm>
          <a:prstGeom prst="rect">
            <a:avLst/>
          </a:prstGeom>
        </p:spPr>
        <p:txBody>
          <a:bodyPr/>
          <a:lstStyle/>
          <a:p>
            <a:pPr>
              <a:buNone/>
            </a:pPr>
            <a:r>
              <a:rPr lang="en-US" sz="3600" dirty="0" smtClean="0">
                <a:latin typeface="Arial" pitchFamily="34" charset="0"/>
                <a:ea typeface="ＭＳ Ｐゴシック" pitchFamily="34" charset="-128"/>
                <a:cs typeface="ＭＳ Ｐゴシック" pitchFamily="34" charset="-128"/>
              </a:rPr>
              <a:t>Other Key Applications</a:t>
            </a:r>
          </a:p>
        </p:txBody>
      </p:sp>
      <p:sp>
        <p:nvSpPr>
          <p:cNvPr id="19460" name="Rectangle 860"/>
          <p:cNvSpPr>
            <a:spLocks noChangeArrowheads="1"/>
          </p:cNvSpPr>
          <p:nvPr/>
        </p:nvSpPr>
        <p:spPr bwMode="auto">
          <a:xfrm>
            <a:off x="228600" y="1447800"/>
            <a:ext cx="8686800" cy="2667000"/>
          </a:xfrm>
          <a:prstGeom prst="rect">
            <a:avLst/>
          </a:prstGeom>
          <a:noFill/>
          <a:ln w="9525">
            <a:noFill/>
            <a:miter lim="800000"/>
            <a:headEnd/>
            <a:tailEnd/>
          </a:ln>
        </p:spPr>
        <p:txBody>
          <a:bodyPr/>
          <a:lstStyle/>
          <a:p>
            <a:pPr marL="342900" indent="-342900" eaLnBrk="0" hangingPunct="0">
              <a:lnSpc>
                <a:spcPct val="80000"/>
              </a:lnSpc>
              <a:spcBef>
                <a:spcPct val="20000"/>
              </a:spcBef>
              <a:spcAft>
                <a:spcPts val="600"/>
              </a:spcAft>
              <a:buFontTx/>
              <a:buChar char="•"/>
            </a:pPr>
            <a:r>
              <a:rPr lang="en-US" sz="3200" b="1" dirty="0" smtClean="0"/>
              <a:t>Power Over Ethernet</a:t>
            </a:r>
          </a:p>
          <a:p>
            <a:pPr marL="342900" indent="-342900" eaLnBrk="0" hangingPunct="0">
              <a:lnSpc>
                <a:spcPct val="80000"/>
              </a:lnSpc>
              <a:spcBef>
                <a:spcPct val="20000"/>
              </a:spcBef>
              <a:spcAft>
                <a:spcPts val="600"/>
              </a:spcAft>
              <a:buFontTx/>
              <a:buChar char="•"/>
            </a:pPr>
            <a:r>
              <a:rPr lang="en-US" sz="3200" b="1" dirty="0" smtClean="0"/>
              <a:t>RF Transmission</a:t>
            </a:r>
          </a:p>
          <a:p>
            <a:pPr marL="342900" indent="-342900" eaLnBrk="0" hangingPunct="0">
              <a:lnSpc>
                <a:spcPct val="80000"/>
              </a:lnSpc>
              <a:spcBef>
                <a:spcPct val="20000"/>
              </a:spcBef>
              <a:spcAft>
                <a:spcPts val="600"/>
              </a:spcAft>
              <a:buFontTx/>
              <a:buChar char="•"/>
            </a:pPr>
            <a:r>
              <a:rPr lang="en-US" sz="3200" b="1" dirty="0" smtClean="0"/>
              <a:t>Network and Server Power Supplies</a:t>
            </a:r>
          </a:p>
          <a:p>
            <a:pPr marL="342900" indent="-342900" eaLnBrk="0" hangingPunct="0">
              <a:lnSpc>
                <a:spcPct val="80000"/>
              </a:lnSpc>
              <a:spcBef>
                <a:spcPct val="20000"/>
              </a:spcBef>
              <a:spcAft>
                <a:spcPts val="600"/>
              </a:spcAft>
              <a:buFontTx/>
              <a:buChar char="•"/>
            </a:pPr>
            <a:r>
              <a:rPr lang="en-US" sz="3200" b="1" dirty="0" smtClean="0"/>
              <a:t>Power Factor Correction</a:t>
            </a:r>
          </a:p>
          <a:p>
            <a:pPr marL="342900" indent="-342900" eaLnBrk="0" hangingPunct="0">
              <a:lnSpc>
                <a:spcPct val="80000"/>
              </a:lnSpc>
              <a:spcBef>
                <a:spcPct val="20000"/>
              </a:spcBef>
              <a:spcAft>
                <a:spcPts val="600"/>
              </a:spcAft>
              <a:buFontTx/>
              <a:buChar char="•"/>
            </a:pPr>
            <a:r>
              <a:rPr lang="en-US" sz="3200" b="1" dirty="0" smtClean="0"/>
              <a:t>Point of Load Modules</a:t>
            </a:r>
          </a:p>
          <a:p>
            <a:pPr marL="342900" indent="-342900" eaLnBrk="0" hangingPunct="0">
              <a:lnSpc>
                <a:spcPct val="80000"/>
              </a:lnSpc>
              <a:spcBef>
                <a:spcPct val="20000"/>
              </a:spcBef>
              <a:spcAft>
                <a:spcPts val="600"/>
              </a:spcAft>
              <a:buFontTx/>
              <a:buChar char="•"/>
            </a:pPr>
            <a:r>
              <a:rPr lang="en-US" sz="3200" b="1" dirty="0" smtClean="0"/>
              <a:t>Solar Microinverters</a:t>
            </a:r>
          </a:p>
          <a:p>
            <a:pPr marL="342900" indent="-342900" eaLnBrk="0" hangingPunct="0">
              <a:lnSpc>
                <a:spcPct val="80000"/>
              </a:lnSpc>
              <a:spcBef>
                <a:spcPct val="20000"/>
              </a:spcBef>
              <a:spcAft>
                <a:spcPts val="600"/>
              </a:spcAft>
              <a:buFontTx/>
              <a:buChar char="•"/>
            </a:pPr>
            <a:r>
              <a:rPr lang="en-US" sz="3200" b="1" dirty="0" smtClean="0"/>
              <a:t>Energy Efficient Lighting</a:t>
            </a:r>
          </a:p>
          <a:p>
            <a:pPr marL="342900" indent="-342900" eaLnBrk="0" hangingPunct="0">
              <a:lnSpc>
                <a:spcPct val="80000"/>
              </a:lnSpc>
              <a:spcBef>
                <a:spcPct val="20000"/>
              </a:spcBef>
              <a:spcAft>
                <a:spcPts val="600"/>
              </a:spcAft>
              <a:buFontTx/>
              <a:buChar char="•"/>
            </a:pPr>
            <a:r>
              <a:rPr lang="en-US" sz="3200" b="1" dirty="0" smtClean="0"/>
              <a:t>Class D Audio</a:t>
            </a:r>
          </a:p>
          <a:p>
            <a:pPr marL="342900" indent="-342900" eaLnBrk="0" hangingPunct="0">
              <a:lnSpc>
                <a:spcPct val="80000"/>
              </a:lnSpc>
              <a:spcBef>
                <a:spcPct val="20000"/>
              </a:spcBef>
              <a:spcAft>
                <a:spcPts val="600"/>
              </a:spcAft>
              <a:buFontTx/>
              <a:buChar char="•"/>
            </a:pPr>
            <a:endParaRPr lang="en-US" sz="3200" b="1" dirty="0"/>
          </a:p>
          <a:p>
            <a:pPr marL="342900" indent="-342900" eaLnBrk="0" hangingPunct="0">
              <a:lnSpc>
                <a:spcPct val="80000"/>
              </a:lnSpc>
              <a:spcBef>
                <a:spcPct val="20000"/>
              </a:spcBef>
              <a:spcAft>
                <a:spcPts val="600"/>
              </a:spcAft>
            </a:pPr>
            <a:endParaRPr lang="en-US" sz="3200" b="1" dirty="0"/>
          </a:p>
          <a:p>
            <a:pPr marL="342900" indent="-342900" eaLnBrk="0" hangingPunct="0">
              <a:lnSpc>
                <a:spcPct val="80000"/>
              </a:lnSpc>
              <a:spcBef>
                <a:spcPct val="20000"/>
              </a:spcBef>
              <a:spcAft>
                <a:spcPts val="600"/>
              </a:spcAft>
              <a:buFontTx/>
              <a:buChar char="•"/>
            </a:pPr>
            <a:endParaRPr lang="en-US" sz="3200" b="1" dirty="0"/>
          </a:p>
          <a:p>
            <a:pPr marL="342900" indent="-342900" eaLnBrk="0" hangingPunct="0">
              <a:lnSpc>
                <a:spcPct val="80000"/>
              </a:lnSpc>
              <a:spcBef>
                <a:spcPct val="20000"/>
              </a:spcBef>
              <a:spcAft>
                <a:spcPts val="600"/>
              </a:spcAft>
            </a:pPr>
            <a:endParaRPr lang="en-US" sz="3200" b="1" dirty="0"/>
          </a:p>
          <a:p>
            <a:pPr marL="342900" indent="-342900" eaLnBrk="0" hangingPunct="0">
              <a:lnSpc>
                <a:spcPct val="80000"/>
              </a:lnSpc>
              <a:spcBef>
                <a:spcPct val="20000"/>
              </a:spcBef>
              <a:spcAft>
                <a:spcPts val="600"/>
              </a:spcAft>
              <a:buFontTx/>
              <a:buChar char="•"/>
            </a:pPr>
            <a:endParaRPr lang="en-US" sz="3200" b="1"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Grp="1" noChangeArrowheads="1"/>
          </p:cNvSpPr>
          <p:nvPr>
            <p:ph type="ctrTitle"/>
          </p:nvPr>
        </p:nvSpPr>
        <p:spPr bwMode="auto">
          <a:xfrm>
            <a:off x="685800" y="1600200"/>
            <a:ext cx="7772400" cy="1470025"/>
          </a:xfrm>
          <a:prstGeom prst="rect">
            <a:avLst/>
          </a:prstGeom>
          <a:noFill/>
          <a:ln w="9525">
            <a:noFill/>
            <a:miter lim="800000"/>
            <a:headEnd/>
            <a:tailEnd/>
          </a:ln>
        </p:spPr>
        <p:txBody>
          <a:bodyPr/>
          <a:lstStyle/>
          <a:p>
            <a:pPr algn="ctr"/>
            <a:r>
              <a:rPr lang="en-US" sz="4400" b="1" dirty="0" smtClean="0">
                <a:solidFill>
                  <a:schemeClr val="tx2"/>
                </a:solidFill>
              </a:rPr>
              <a:t>Making GaN Cost Effective</a:t>
            </a:r>
            <a:endParaRPr lang="en-US" sz="4400" b="1" dirty="0">
              <a:solidFill>
                <a:schemeClr val="tx2"/>
              </a:solidFill>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p:cNvSpPr>
          <p:nvPr>
            <p:ph type="title" idx="4294967295"/>
          </p:nvPr>
        </p:nvSpPr>
        <p:spPr>
          <a:xfrm>
            <a:off x="228600" y="304800"/>
            <a:ext cx="8775700" cy="609600"/>
          </a:xfrm>
          <a:prstGeom prst="rect">
            <a:avLst/>
          </a:prstGeom>
        </p:spPr>
        <p:txBody>
          <a:bodyPr>
            <a:noAutofit/>
          </a:bodyPr>
          <a:lstStyle/>
          <a:p>
            <a:r>
              <a:rPr lang="en-US" b="0" dirty="0" smtClean="0"/>
              <a:t>Silicon </a:t>
            </a:r>
            <a:r>
              <a:rPr lang="en-US" b="0" dirty="0" err="1" smtClean="0"/>
              <a:t>vs</a:t>
            </a:r>
            <a:r>
              <a:rPr lang="en-US" b="0" dirty="0" smtClean="0"/>
              <a:t> eGaN® FET Costs</a:t>
            </a:r>
          </a:p>
        </p:txBody>
      </p:sp>
      <p:graphicFrame>
        <p:nvGraphicFramePr>
          <p:cNvPr id="6" name="Table 5"/>
          <p:cNvGraphicFramePr>
            <a:graphicFrameLocks noGrp="1"/>
          </p:cNvGraphicFramePr>
          <p:nvPr/>
        </p:nvGraphicFramePr>
        <p:xfrm>
          <a:off x="1054100" y="1676400"/>
          <a:ext cx="7175499" cy="3505200"/>
        </p:xfrm>
        <a:graphic>
          <a:graphicData uri="http://schemas.openxmlformats.org/drawingml/2006/table">
            <a:tbl>
              <a:tblPr firstRow="1" bandRow="1">
                <a:tableStyleId>{793D81CF-94F2-401A-BA57-92F5A7B2D0C5}</a:tableStyleId>
              </a:tblPr>
              <a:tblGrid>
                <a:gridCol w="3822700"/>
                <a:gridCol w="1676400"/>
                <a:gridCol w="1676399"/>
              </a:tblGrid>
              <a:tr h="587829">
                <a:tc>
                  <a:txBody>
                    <a:bodyPr/>
                    <a:lstStyle/>
                    <a:p>
                      <a:endParaRPr lang="en-US" dirty="0"/>
                    </a:p>
                  </a:txBody>
                  <a:tcPr>
                    <a:lnL w="12700" cap="flat" cmpd="sng" algn="ctr">
                      <a:no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p>
                  </a:txBody>
                  <a:tcP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478971">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457200">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r>
              <a:tr h="457200">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45720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r>
              <a:tr h="45720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609600">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r>
            </a:tbl>
          </a:graphicData>
        </a:graphic>
      </p:graphicFrame>
      <p:sp>
        <p:nvSpPr>
          <p:cNvPr id="7" name="TextBox 6"/>
          <p:cNvSpPr txBox="1">
            <a:spLocks noChangeArrowheads="1"/>
          </p:cNvSpPr>
          <p:nvPr/>
        </p:nvSpPr>
        <p:spPr bwMode="auto">
          <a:xfrm>
            <a:off x="1219200" y="2286000"/>
            <a:ext cx="2395538" cy="430213"/>
          </a:xfrm>
          <a:prstGeom prst="rect">
            <a:avLst/>
          </a:prstGeom>
          <a:noFill/>
          <a:ln w="9525">
            <a:noFill/>
            <a:miter lim="800000"/>
            <a:headEnd/>
            <a:tailEnd/>
          </a:ln>
        </p:spPr>
        <p:txBody>
          <a:bodyPr wrap="none">
            <a:spAutoFit/>
          </a:bodyPr>
          <a:lstStyle/>
          <a:p>
            <a:r>
              <a:rPr lang="en-US" sz="2200" b="1" dirty="0">
                <a:solidFill>
                  <a:prstClr val="black"/>
                </a:solidFill>
              </a:rPr>
              <a:t>Starting Material </a:t>
            </a:r>
          </a:p>
        </p:txBody>
      </p:sp>
      <p:sp>
        <p:nvSpPr>
          <p:cNvPr id="8" name="TextBox 7"/>
          <p:cNvSpPr txBox="1">
            <a:spLocks noChangeArrowheads="1"/>
          </p:cNvSpPr>
          <p:nvPr/>
        </p:nvSpPr>
        <p:spPr bwMode="auto">
          <a:xfrm>
            <a:off x="1219200" y="2747963"/>
            <a:ext cx="1689100" cy="430212"/>
          </a:xfrm>
          <a:prstGeom prst="rect">
            <a:avLst/>
          </a:prstGeom>
          <a:noFill/>
          <a:ln w="9525">
            <a:noFill/>
            <a:miter lim="800000"/>
            <a:headEnd/>
            <a:tailEnd/>
          </a:ln>
        </p:spPr>
        <p:txBody>
          <a:bodyPr wrap="none">
            <a:spAutoFit/>
          </a:bodyPr>
          <a:lstStyle/>
          <a:p>
            <a:r>
              <a:rPr lang="en-US" sz="2200" b="1">
                <a:solidFill>
                  <a:prstClr val="black"/>
                </a:solidFill>
              </a:rPr>
              <a:t>Epi Growth</a:t>
            </a:r>
          </a:p>
        </p:txBody>
      </p:sp>
      <p:sp>
        <p:nvSpPr>
          <p:cNvPr id="9" name="TextBox 8"/>
          <p:cNvSpPr txBox="1">
            <a:spLocks noChangeArrowheads="1"/>
          </p:cNvSpPr>
          <p:nvPr/>
        </p:nvSpPr>
        <p:spPr bwMode="auto">
          <a:xfrm>
            <a:off x="1219200" y="3209925"/>
            <a:ext cx="1538288" cy="430213"/>
          </a:xfrm>
          <a:prstGeom prst="rect">
            <a:avLst/>
          </a:prstGeom>
          <a:noFill/>
          <a:ln w="9525">
            <a:noFill/>
            <a:miter lim="800000"/>
            <a:headEnd/>
            <a:tailEnd/>
          </a:ln>
        </p:spPr>
        <p:txBody>
          <a:bodyPr wrap="none">
            <a:spAutoFit/>
          </a:bodyPr>
          <a:lstStyle/>
          <a:p>
            <a:r>
              <a:rPr lang="en-US" sz="2200" b="1">
                <a:solidFill>
                  <a:prstClr val="black"/>
                </a:solidFill>
              </a:rPr>
              <a:t>Wafer Fab</a:t>
            </a:r>
          </a:p>
        </p:txBody>
      </p:sp>
      <p:sp>
        <p:nvSpPr>
          <p:cNvPr id="10" name="TextBox 9"/>
          <p:cNvSpPr txBox="1">
            <a:spLocks noChangeArrowheads="1"/>
          </p:cNvSpPr>
          <p:nvPr/>
        </p:nvSpPr>
        <p:spPr bwMode="auto">
          <a:xfrm>
            <a:off x="1219200" y="3670300"/>
            <a:ext cx="744538" cy="431800"/>
          </a:xfrm>
          <a:prstGeom prst="rect">
            <a:avLst/>
          </a:prstGeom>
          <a:noFill/>
          <a:ln w="9525">
            <a:noFill/>
            <a:miter lim="800000"/>
            <a:headEnd/>
            <a:tailEnd/>
          </a:ln>
        </p:spPr>
        <p:txBody>
          <a:bodyPr wrap="none">
            <a:spAutoFit/>
          </a:bodyPr>
          <a:lstStyle/>
          <a:p>
            <a:r>
              <a:rPr lang="en-US" sz="2200" b="1">
                <a:solidFill>
                  <a:prstClr val="black"/>
                </a:solidFill>
              </a:rPr>
              <a:t>Test</a:t>
            </a:r>
          </a:p>
        </p:txBody>
      </p:sp>
      <p:sp>
        <p:nvSpPr>
          <p:cNvPr id="11" name="TextBox 10"/>
          <p:cNvSpPr txBox="1">
            <a:spLocks noChangeArrowheads="1"/>
          </p:cNvSpPr>
          <p:nvPr/>
        </p:nvSpPr>
        <p:spPr bwMode="auto">
          <a:xfrm>
            <a:off x="1219200" y="4132263"/>
            <a:ext cx="1517650" cy="431800"/>
          </a:xfrm>
          <a:prstGeom prst="rect">
            <a:avLst/>
          </a:prstGeom>
          <a:noFill/>
          <a:ln w="9525">
            <a:noFill/>
            <a:miter lim="800000"/>
            <a:headEnd/>
            <a:tailEnd/>
          </a:ln>
        </p:spPr>
        <p:txBody>
          <a:bodyPr wrap="none">
            <a:spAutoFit/>
          </a:bodyPr>
          <a:lstStyle/>
          <a:p>
            <a:r>
              <a:rPr lang="en-US" sz="2200" b="1">
                <a:solidFill>
                  <a:prstClr val="black"/>
                </a:solidFill>
              </a:rPr>
              <a:t>Assembly</a:t>
            </a:r>
          </a:p>
        </p:txBody>
      </p:sp>
      <p:sp>
        <p:nvSpPr>
          <p:cNvPr id="12" name="TextBox 11"/>
          <p:cNvSpPr txBox="1">
            <a:spLocks noChangeArrowheads="1"/>
          </p:cNvSpPr>
          <p:nvPr/>
        </p:nvSpPr>
        <p:spPr bwMode="auto">
          <a:xfrm>
            <a:off x="1219200" y="4675188"/>
            <a:ext cx="1527175" cy="430212"/>
          </a:xfrm>
          <a:prstGeom prst="rect">
            <a:avLst/>
          </a:prstGeom>
          <a:noFill/>
          <a:ln w="9525">
            <a:noFill/>
            <a:miter lim="800000"/>
            <a:headEnd/>
            <a:tailEnd/>
          </a:ln>
        </p:spPr>
        <p:txBody>
          <a:bodyPr wrap="none">
            <a:spAutoFit/>
          </a:bodyPr>
          <a:lstStyle/>
          <a:p>
            <a:r>
              <a:rPr lang="en-US" sz="2200" b="1">
                <a:solidFill>
                  <a:prstClr val="black"/>
                </a:solidFill>
              </a:rPr>
              <a:t>OVERALL</a:t>
            </a:r>
          </a:p>
        </p:txBody>
      </p:sp>
      <p:sp>
        <p:nvSpPr>
          <p:cNvPr id="13" name="TextBox 12"/>
          <p:cNvSpPr txBox="1">
            <a:spLocks noChangeArrowheads="1"/>
          </p:cNvSpPr>
          <p:nvPr/>
        </p:nvSpPr>
        <p:spPr bwMode="auto">
          <a:xfrm>
            <a:off x="5333878" y="1779588"/>
            <a:ext cx="813043" cy="430887"/>
          </a:xfrm>
          <a:prstGeom prst="rect">
            <a:avLst/>
          </a:prstGeom>
          <a:noFill/>
          <a:ln w="9525">
            <a:noFill/>
            <a:miter lim="800000"/>
            <a:headEnd/>
            <a:tailEnd/>
          </a:ln>
        </p:spPr>
        <p:txBody>
          <a:bodyPr wrap="none">
            <a:spAutoFit/>
          </a:bodyPr>
          <a:lstStyle/>
          <a:p>
            <a:pPr algn="ctr"/>
            <a:r>
              <a:rPr lang="en-US" sz="2200" b="1" dirty="0" smtClean="0">
                <a:solidFill>
                  <a:prstClr val="white"/>
                </a:solidFill>
              </a:rPr>
              <a:t>2012</a:t>
            </a:r>
            <a:endParaRPr lang="en-US" sz="2200" b="1" dirty="0">
              <a:solidFill>
                <a:prstClr val="white"/>
              </a:solidFill>
            </a:endParaRPr>
          </a:p>
        </p:txBody>
      </p:sp>
      <p:sp>
        <p:nvSpPr>
          <p:cNvPr id="14" name="TextBox 13"/>
          <p:cNvSpPr txBox="1">
            <a:spLocks noChangeArrowheads="1"/>
          </p:cNvSpPr>
          <p:nvPr/>
        </p:nvSpPr>
        <p:spPr bwMode="auto">
          <a:xfrm>
            <a:off x="7010400" y="1779588"/>
            <a:ext cx="812800" cy="430212"/>
          </a:xfrm>
          <a:prstGeom prst="rect">
            <a:avLst/>
          </a:prstGeom>
          <a:noFill/>
          <a:ln w="9525">
            <a:noFill/>
            <a:miter lim="800000"/>
            <a:headEnd/>
            <a:tailEnd/>
          </a:ln>
        </p:spPr>
        <p:txBody>
          <a:bodyPr wrap="none">
            <a:spAutoFit/>
          </a:bodyPr>
          <a:lstStyle/>
          <a:p>
            <a:pPr algn="ctr"/>
            <a:r>
              <a:rPr lang="en-US" sz="2200" b="1" dirty="0">
                <a:solidFill>
                  <a:prstClr val="white"/>
                </a:solidFill>
              </a:rPr>
              <a:t>2015</a:t>
            </a:r>
          </a:p>
        </p:txBody>
      </p:sp>
      <p:sp>
        <p:nvSpPr>
          <p:cNvPr id="15" name="TextBox 14"/>
          <p:cNvSpPr txBox="1">
            <a:spLocks noChangeArrowheads="1"/>
          </p:cNvSpPr>
          <p:nvPr/>
        </p:nvSpPr>
        <p:spPr bwMode="auto">
          <a:xfrm>
            <a:off x="5240338" y="2286000"/>
            <a:ext cx="906462" cy="430213"/>
          </a:xfrm>
          <a:prstGeom prst="rect">
            <a:avLst/>
          </a:prstGeom>
          <a:noFill/>
          <a:ln w="9525">
            <a:noFill/>
            <a:miter lim="800000"/>
            <a:headEnd/>
            <a:tailEnd/>
          </a:ln>
        </p:spPr>
        <p:txBody>
          <a:bodyPr wrap="none">
            <a:spAutoFit/>
          </a:bodyPr>
          <a:lstStyle/>
          <a:p>
            <a:pPr algn="ctr"/>
            <a:r>
              <a:rPr lang="en-US" sz="2200">
                <a:solidFill>
                  <a:prstClr val="black"/>
                </a:solidFill>
              </a:rPr>
              <a:t>same</a:t>
            </a:r>
          </a:p>
        </p:txBody>
      </p:sp>
      <p:sp>
        <p:nvSpPr>
          <p:cNvPr id="16" name="TextBox 15"/>
          <p:cNvSpPr txBox="1">
            <a:spLocks noChangeArrowheads="1"/>
          </p:cNvSpPr>
          <p:nvPr/>
        </p:nvSpPr>
        <p:spPr bwMode="auto">
          <a:xfrm>
            <a:off x="6916738" y="2286000"/>
            <a:ext cx="906462" cy="430213"/>
          </a:xfrm>
          <a:prstGeom prst="rect">
            <a:avLst/>
          </a:prstGeom>
          <a:noFill/>
          <a:ln w="9525">
            <a:noFill/>
            <a:miter lim="800000"/>
            <a:headEnd/>
            <a:tailEnd/>
          </a:ln>
        </p:spPr>
        <p:txBody>
          <a:bodyPr wrap="none">
            <a:spAutoFit/>
          </a:bodyPr>
          <a:lstStyle/>
          <a:p>
            <a:pPr algn="ctr"/>
            <a:r>
              <a:rPr lang="en-US" sz="2200">
                <a:solidFill>
                  <a:prstClr val="black"/>
                </a:solidFill>
              </a:rPr>
              <a:t>same</a:t>
            </a:r>
          </a:p>
        </p:txBody>
      </p:sp>
      <p:sp>
        <p:nvSpPr>
          <p:cNvPr id="17" name="TextBox 16"/>
          <p:cNvSpPr txBox="1">
            <a:spLocks noChangeArrowheads="1"/>
          </p:cNvSpPr>
          <p:nvPr/>
        </p:nvSpPr>
        <p:spPr bwMode="auto">
          <a:xfrm>
            <a:off x="5168434" y="2778125"/>
            <a:ext cx="1048685" cy="430887"/>
          </a:xfrm>
          <a:prstGeom prst="rect">
            <a:avLst/>
          </a:prstGeom>
          <a:noFill/>
          <a:ln w="9525">
            <a:noFill/>
            <a:miter lim="800000"/>
            <a:headEnd/>
            <a:tailEnd/>
          </a:ln>
        </p:spPr>
        <p:txBody>
          <a:bodyPr wrap="none">
            <a:spAutoFit/>
          </a:bodyPr>
          <a:lstStyle/>
          <a:p>
            <a:pPr algn="ctr"/>
            <a:r>
              <a:rPr lang="en-US" sz="2200" b="1" i="1" dirty="0" smtClean="0">
                <a:solidFill>
                  <a:srgbClr val="FF0000"/>
                </a:solidFill>
              </a:rPr>
              <a:t>higher</a:t>
            </a:r>
            <a:endParaRPr lang="en-US" sz="2200" b="1" i="1" dirty="0">
              <a:solidFill>
                <a:srgbClr val="FF0000"/>
              </a:solidFill>
            </a:endParaRPr>
          </a:p>
        </p:txBody>
      </p:sp>
      <p:sp>
        <p:nvSpPr>
          <p:cNvPr id="18" name="TextBox 17"/>
          <p:cNvSpPr txBox="1">
            <a:spLocks noChangeArrowheads="1"/>
          </p:cNvSpPr>
          <p:nvPr/>
        </p:nvSpPr>
        <p:spPr bwMode="auto">
          <a:xfrm>
            <a:off x="5240338" y="3240088"/>
            <a:ext cx="906462" cy="430212"/>
          </a:xfrm>
          <a:prstGeom prst="rect">
            <a:avLst/>
          </a:prstGeom>
          <a:noFill/>
          <a:ln w="9525">
            <a:noFill/>
            <a:miter lim="800000"/>
            <a:headEnd/>
            <a:tailEnd/>
          </a:ln>
        </p:spPr>
        <p:txBody>
          <a:bodyPr wrap="none">
            <a:spAutoFit/>
          </a:bodyPr>
          <a:lstStyle/>
          <a:p>
            <a:pPr algn="ctr"/>
            <a:r>
              <a:rPr lang="en-US" sz="2200">
                <a:solidFill>
                  <a:prstClr val="black"/>
                </a:solidFill>
              </a:rPr>
              <a:t>same</a:t>
            </a:r>
          </a:p>
        </p:txBody>
      </p:sp>
      <p:sp>
        <p:nvSpPr>
          <p:cNvPr id="19" name="TextBox 18"/>
          <p:cNvSpPr txBox="1">
            <a:spLocks noChangeArrowheads="1"/>
          </p:cNvSpPr>
          <p:nvPr/>
        </p:nvSpPr>
        <p:spPr bwMode="auto">
          <a:xfrm>
            <a:off x="5240338" y="3670300"/>
            <a:ext cx="906462" cy="431800"/>
          </a:xfrm>
          <a:prstGeom prst="rect">
            <a:avLst/>
          </a:prstGeom>
          <a:noFill/>
          <a:ln w="9525">
            <a:noFill/>
            <a:miter lim="800000"/>
            <a:headEnd/>
            <a:tailEnd/>
          </a:ln>
        </p:spPr>
        <p:txBody>
          <a:bodyPr wrap="none">
            <a:spAutoFit/>
          </a:bodyPr>
          <a:lstStyle/>
          <a:p>
            <a:pPr algn="ctr"/>
            <a:r>
              <a:rPr lang="en-US" sz="2200">
                <a:solidFill>
                  <a:prstClr val="black"/>
                </a:solidFill>
              </a:rPr>
              <a:t>same</a:t>
            </a:r>
          </a:p>
        </p:txBody>
      </p:sp>
      <p:sp>
        <p:nvSpPr>
          <p:cNvPr id="20" name="TextBox 19"/>
          <p:cNvSpPr txBox="1">
            <a:spLocks noChangeArrowheads="1"/>
          </p:cNvSpPr>
          <p:nvPr/>
        </p:nvSpPr>
        <p:spPr bwMode="auto">
          <a:xfrm>
            <a:off x="5264150" y="4132263"/>
            <a:ext cx="858838" cy="431800"/>
          </a:xfrm>
          <a:prstGeom prst="rect">
            <a:avLst/>
          </a:prstGeom>
          <a:noFill/>
          <a:ln w="9525">
            <a:noFill/>
            <a:miter lim="800000"/>
            <a:headEnd/>
            <a:tailEnd/>
          </a:ln>
        </p:spPr>
        <p:txBody>
          <a:bodyPr wrap="none">
            <a:spAutoFit/>
          </a:bodyPr>
          <a:lstStyle/>
          <a:p>
            <a:pPr algn="ctr"/>
            <a:r>
              <a:rPr lang="en-US" sz="2200">
                <a:solidFill>
                  <a:prstClr val="black"/>
                </a:solidFill>
              </a:rPr>
              <a:t>lower</a:t>
            </a:r>
          </a:p>
        </p:txBody>
      </p:sp>
      <p:sp>
        <p:nvSpPr>
          <p:cNvPr id="22" name="TextBox 21"/>
          <p:cNvSpPr txBox="1">
            <a:spLocks noChangeArrowheads="1"/>
          </p:cNvSpPr>
          <p:nvPr/>
        </p:nvSpPr>
        <p:spPr bwMode="auto">
          <a:xfrm>
            <a:off x="6940550" y="3209925"/>
            <a:ext cx="858838" cy="430213"/>
          </a:xfrm>
          <a:prstGeom prst="rect">
            <a:avLst/>
          </a:prstGeom>
          <a:noFill/>
          <a:ln w="9525">
            <a:noFill/>
            <a:miter lim="800000"/>
            <a:headEnd/>
            <a:tailEnd/>
          </a:ln>
        </p:spPr>
        <p:txBody>
          <a:bodyPr wrap="none">
            <a:spAutoFit/>
          </a:bodyPr>
          <a:lstStyle/>
          <a:p>
            <a:pPr algn="ctr"/>
            <a:r>
              <a:rPr lang="en-US" sz="2200">
                <a:solidFill>
                  <a:prstClr val="black"/>
                </a:solidFill>
              </a:rPr>
              <a:t>lower</a:t>
            </a:r>
          </a:p>
        </p:txBody>
      </p:sp>
      <p:sp>
        <p:nvSpPr>
          <p:cNvPr id="23" name="TextBox 22"/>
          <p:cNvSpPr txBox="1">
            <a:spLocks noChangeArrowheads="1"/>
          </p:cNvSpPr>
          <p:nvPr/>
        </p:nvSpPr>
        <p:spPr bwMode="auto">
          <a:xfrm>
            <a:off x="6916738" y="3670300"/>
            <a:ext cx="906462" cy="431800"/>
          </a:xfrm>
          <a:prstGeom prst="rect">
            <a:avLst/>
          </a:prstGeom>
          <a:noFill/>
          <a:ln w="9525">
            <a:noFill/>
            <a:miter lim="800000"/>
            <a:headEnd/>
            <a:tailEnd/>
          </a:ln>
        </p:spPr>
        <p:txBody>
          <a:bodyPr wrap="none">
            <a:spAutoFit/>
          </a:bodyPr>
          <a:lstStyle/>
          <a:p>
            <a:pPr algn="ctr"/>
            <a:r>
              <a:rPr lang="en-US" sz="2200">
                <a:solidFill>
                  <a:prstClr val="black"/>
                </a:solidFill>
              </a:rPr>
              <a:t>same</a:t>
            </a:r>
          </a:p>
        </p:txBody>
      </p:sp>
      <p:sp>
        <p:nvSpPr>
          <p:cNvPr id="24" name="TextBox 23"/>
          <p:cNvSpPr txBox="1">
            <a:spLocks noChangeArrowheads="1"/>
          </p:cNvSpPr>
          <p:nvPr/>
        </p:nvSpPr>
        <p:spPr bwMode="auto">
          <a:xfrm>
            <a:off x="6940550" y="4102100"/>
            <a:ext cx="858838" cy="430213"/>
          </a:xfrm>
          <a:prstGeom prst="rect">
            <a:avLst/>
          </a:prstGeom>
          <a:noFill/>
          <a:ln w="9525">
            <a:noFill/>
            <a:miter lim="800000"/>
            <a:headEnd/>
            <a:tailEnd/>
          </a:ln>
        </p:spPr>
        <p:txBody>
          <a:bodyPr wrap="none">
            <a:spAutoFit/>
          </a:bodyPr>
          <a:lstStyle/>
          <a:p>
            <a:pPr algn="ctr"/>
            <a:r>
              <a:rPr lang="en-US" sz="2200">
                <a:solidFill>
                  <a:prstClr val="black"/>
                </a:solidFill>
              </a:rPr>
              <a:t>lower</a:t>
            </a:r>
          </a:p>
        </p:txBody>
      </p:sp>
      <p:grpSp>
        <p:nvGrpSpPr>
          <p:cNvPr id="2" name="Group 25"/>
          <p:cNvGrpSpPr>
            <a:grpSpLocks/>
          </p:cNvGrpSpPr>
          <p:nvPr/>
        </p:nvGrpSpPr>
        <p:grpSpPr bwMode="auto">
          <a:xfrm>
            <a:off x="6833613" y="2778125"/>
            <a:ext cx="1071920" cy="2327400"/>
            <a:chOff x="6833613" y="3159125"/>
            <a:chExt cx="1071920" cy="2328075"/>
          </a:xfrm>
        </p:grpSpPr>
        <p:sp>
          <p:nvSpPr>
            <p:cNvPr id="27705" name="TextBox 20"/>
            <p:cNvSpPr txBox="1">
              <a:spLocks noChangeArrowheads="1"/>
            </p:cNvSpPr>
            <p:nvPr/>
          </p:nvSpPr>
          <p:spPr bwMode="auto">
            <a:xfrm>
              <a:off x="6834406" y="3159125"/>
              <a:ext cx="1071127" cy="431012"/>
            </a:xfrm>
            <a:prstGeom prst="rect">
              <a:avLst/>
            </a:prstGeom>
            <a:noFill/>
            <a:ln w="9525">
              <a:noFill/>
              <a:miter lim="800000"/>
              <a:headEnd/>
              <a:tailEnd/>
            </a:ln>
          </p:spPr>
          <p:txBody>
            <a:bodyPr wrap="none">
              <a:spAutoFit/>
            </a:bodyPr>
            <a:lstStyle/>
            <a:p>
              <a:pPr algn="ctr"/>
              <a:r>
                <a:rPr lang="en-US" sz="2200" b="1" i="1" dirty="0" smtClean="0">
                  <a:solidFill>
                    <a:srgbClr val="FF0000"/>
                  </a:solidFill>
                </a:rPr>
                <a:t>~same</a:t>
              </a:r>
              <a:endParaRPr lang="en-US" sz="2200" b="1" i="1" dirty="0">
                <a:solidFill>
                  <a:srgbClr val="FF0000"/>
                </a:solidFill>
              </a:endParaRPr>
            </a:p>
          </p:txBody>
        </p:sp>
        <p:sp>
          <p:nvSpPr>
            <p:cNvPr id="27706" name="TextBox 24"/>
            <p:cNvSpPr txBox="1">
              <a:spLocks noChangeArrowheads="1"/>
            </p:cNvSpPr>
            <p:nvPr/>
          </p:nvSpPr>
          <p:spPr bwMode="auto">
            <a:xfrm>
              <a:off x="6833613" y="5056188"/>
              <a:ext cx="1071127" cy="431012"/>
            </a:xfrm>
            <a:prstGeom prst="rect">
              <a:avLst/>
            </a:prstGeom>
            <a:noFill/>
            <a:ln w="9525">
              <a:noFill/>
              <a:miter lim="800000"/>
              <a:headEnd/>
              <a:tailEnd/>
            </a:ln>
          </p:spPr>
          <p:txBody>
            <a:bodyPr wrap="none">
              <a:spAutoFit/>
            </a:bodyPr>
            <a:lstStyle/>
            <a:p>
              <a:pPr algn="ctr"/>
              <a:r>
                <a:rPr lang="en-US" sz="2200" b="1" i="1" dirty="0" smtClean="0">
                  <a:solidFill>
                    <a:prstClr val="black"/>
                  </a:solidFill>
                </a:rPr>
                <a:t>~same</a:t>
              </a:r>
              <a:endParaRPr lang="en-US" sz="2200" b="1" i="1" dirty="0">
                <a:solidFill>
                  <a:prstClr val="black"/>
                </a:solidFill>
              </a:endParaRPr>
            </a:p>
          </p:txBody>
        </p:sp>
      </p:grpSp>
      <p:sp>
        <p:nvSpPr>
          <p:cNvPr id="27" name="TextBox 26"/>
          <p:cNvSpPr txBox="1">
            <a:spLocks noChangeArrowheads="1"/>
          </p:cNvSpPr>
          <p:nvPr/>
        </p:nvSpPr>
        <p:spPr bwMode="auto">
          <a:xfrm>
            <a:off x="5168900" y="4675188"/>
            <a:ext cx="1047750" cy="430212"/>
          </a:xfrm>
          <a:prstGeom prst="rect">
            <a:avLst/>
          </a:prstGeom>
          <a:noFill/>
          <a:ln w="9525">
            <a:noFill/>
            <a:miter lim="800000"/>
            <a:headEnd/>
            <a:tailEnd/>
          </a:ln>
        </p:spPr>
        <p:txBody>
          <a:bodyPr wrap="none">
            <a:spAutoFit/>
          </a:bodyPr>
          <a:lstStyle/>
          <a:p>
            <a:pPr algn="ctr"/>
            <a:r>
              <a:rPr lang="en-US" sz="2200" b="1">
                <a:solidFill>
                  <a:prstClr val="black"/>
                </a:solidFill>
              </a:rPr>
              <a:t>higher</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p:cNvSpPr>
          <p:nvPr/>
        </p:nvSpPr>
        <p:spPr>
          <a:xfrm>
            <a:off x="228600" y="304800"/>
            <a:ext cx="8775700" cy="609600"/>
          </a:xfrm>
          <a:prstGeom prst="rect">
            <a:avLst/>
          </a:prstGeom>
        </p:spPr>
        <p:txBody>
          <a:bodyP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1"/>
                </a:solidFill>
                <a:effectLst/>
                <a:uLnTx/>
                <a:uFillTx/>
                <a:latin typeface="+mj-lt"/>
                <a:ea typeface="+mj-ea"/>
                <a:cs typeface="+mj-cs"/>
              </a:rPr>
              <a:t>Cascode </a:t>
            </a:r>
            <a:r>
              <a:rPr kumimoji="0" lang="en-US" sz="3600" b="0" i="0" u="none" strike="noStrike" kern="0" cap="none" spc="0" normalizeH="0" baseline="0" noProof="0" dirty="0" err="1" smtClean="0">
                <a:ln>
                  <a:noFill/>
                </a:ln>
                <a:solidFill>
                  <a:schemeClr val="tx1"/>
                </a:solidFill>
                <a:effectLst/>
                <a:uLnTx/>
                <a:uFillTx/>
                <a:latin typeface="+mj-lt"/>
                <a:ea typeface="+mj-ea"/>
                <a:cs typeface="+mj-cs"/>
              </a:rPr>
              <a:t>vs</a:t>
            </a:r>
            <a:r>
              <a:rPr kumimoji="0" lang="en-US" sz="3600" b="0" i="0" u="none" strike="noStrike" kern="0" cap="none" spc="0" normalizeH="0" baseline="0" noProof="0" dirty="0" smtClean="0">
                <a:ln>
                  <a:noFill/>
                </a:ln>
                <a:solidFill>
                  <a:schemeClr val="tx1"/>
                </a:solidFill>
                <a:effectLst/>
                <a:uLnTx/>
                <a:uFillTx/>
                <a:latin typeface="+mj-lt"/>
                <a:ea typeface="+mj-ea"/>
                <a:cs typeface="+mj-cs"/>
              </a:rPr>
              <a:t> Enhancement Mode</a:t>
            </a:r>
          </a:p>
        </p:txBody>
      </p:sp>
      <p:grpSp>
        <p:nvGrpSpPr>
          <p:cNvPr id="24" name="Group 23"/>
          <p:cNvGrpSpPr/>
          <p:nvPr/>
        </p:nvGrpSpPr>
        <p:grpSpPr>
          <a:xfrm>
            <a:off x="609600" y="2428875"/>
            <a:ext cx="2114124" cy="2390643"/>
            <a:chOff x="4645151" y="2676197"/>
            <a:chExt cx="2114124" cy="2390643"/>
          </a:xfrm>
        </p:grpSpPr>
        <p:sp>
          <p:nvSpPr>
            <p:cNvPr id="25" name="TextBox 94"/>
            <p:cNvSpPr txBox="1">
              <a:spLocks noChangeArrowheads="1"/>
            </p:cNvSpPr>
            <p:nvPr/>
          </p:nvSpPr>
          <p:spPr bwMode="auto">
            <a:xfrm>
              <a:off x="4645151" y="4202419"/>
              <a:ext cx="841249"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eaLnBrk="1" hangingPunct="1"/>
              <a:r>
                <a:rPr lang="en-US" sz="1600" b="1" dirty="0" smtClean="0"/>
                <a:t>Gate</a:t>
              </a:r>
              <a:endParaRPr lang="en-US" sz="1600" b="1" baseline="-25000" dirty="0"/>
            </a:p>
          </p:txBody>
        </p:sp>
        <p:sp>
          <p:nvSpPr>
            <p:cNvPr id="26" name="TextBox 94"/>
            <p:cNvSpPr txBox="1">
              <a:spLocks noChangeArrowheads="1"/>
            </p:cNvSpPr>
            <p:nvPr/>
          </p:nvSpPr>
          <p:spPr bwMode="auto">
            <a:xfrm>
              <a:off x="5757597" y="4728286"/>
              <a:ext cx="1001678"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eaLnBrk="1" hangingPunct="1"/>
              <a:r>
                <a:rPr lang="en-US" sz="1600" b="1" dirty="0" smtClean="0"/>
                <a:t>Source</a:t>
              </a:r>
              <a:endParaRPr lang="en-US" sz="1600" b="1" baseline="-25000" dirty="0"/>
            </a:p>
          </p:txBody>
        </p:sp>
        <p:sp>
          <p:nvSpPr>
            <p:cNvPr id="27" name="TextBox 94"/>
            <p:cNvSpPr txBox="1">
              <a:spLocks noChangeArrowheads="1"/>
            </p:cNvSpPr>
            <p:nvPr/>
          </p:nvSpPr>
          <p:spPr bwMode="auto">
            <a:xfrm>
              <a:off x="5795214" y="2676197"/>
              <a:ext cx="841249" cy="3385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pitchFamily="34" charset="0"/>
                </a:defRPr>
              </a:lvl1pPr>
              <a:lvl2pPr marL="742950" indent="-285750" eaLnBrk="0" hangingPunct="0">
                <a:defRPr sz="1200">
                  <a:solidFill>
                    <a:schemeClr val="tx1"/>
                  </a:solidFill>
                  <a:latin typeface="Arial" pitchFamily="34" charset="0"/>
                </a:defRPr>
              </a:lvl2pPr>
              <a:lvl3pPr marL="1143000" indent="-228600" eaLnBrk="0" hangingPunct="0">
                <a:defRPr sz="1200">
                  <a:solidFill>
                    <a:schemeClr val="tx1"/>
                  </a:solidFill>
                  <a:latin typeface="Arial" pitchFamily="34" charset="0"/>
                </a:defRPr>
              </a:lvl3pPr>
              <a:lvl4pPr marL="1600200" indent="-228600" eaLnBrk="0" hangingPunct="0">
                <a:defRPr sz="1200">
                  <a:solidFill>
                    <a:schemeClr val="tx1"/>
                  </a:solidFill>
                  <a:latin typeface="Arial" pitchFamily="34" charset="0"/>
                </a:defRPr>
              </a:lvl4pPr>
              <a:lvl5pPr marL="2057400" indent="-228600" eaLnBrk="0" hangingPunct="0">
                <a:defRPr sz="1200">
                  <a:solidFill>
                    <a:schemeClr val="tx1"/>
                  </a:solidFill>
                  <a:latin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defRPr>
              </a:lvl9pPr>
            </a:lstStyle>
            <a:p>
              <a:pPr eaLnBrk="1" hangingPunct="1"/>
              <a:r>
                <a:rPr lang="en-US" sz="1600" b="1" dirty="0" smtClean="0"/>
                <a:t>Drain</a:t>
              </a:r>
              <a:endParaRPr lang="en-US" sz="1600" b="1" baseline="-25000" dirty="0"/>
            </a:p>
          </p:txBody>
        </p:sp>
        <p:cxnSp>
          <p:nvCxnSpPr>
            <p:cNvPr id="28" name="Straight Connector 27"/>
            <p:cNvCxnSpPr/>
            <p:nvPr/>
          </p:nvCxnSpPr>
          <p:spPr bwMode="auto">
            <a:xfrm>
              <a:off x="5768749" y="4215311"/>
              <a:ext cx="0" cy="851529"/>
            </a:xfrm>
            <a:prstGeom prst="line">
              <a:avLst/>
            </a:prstGeom>
            <a:ln w="28575">
              <a:solidFill>
                <a:srgbClr val="0000CC"/>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auto">
            <a:xfrm>
              <a:off x="5543323" y="4215032"/>
              <a:ext cx="225426" cy="0"/>
            </a:xfrm>
            <a:prstGeom prst="line">
              <a:avLst/>
            </a:prstGeom>
            <a:ln w="28575">
              <a:solidFill>
                <a:srgbClr val="0000CC"/>
              </a:solidFill>
              <a:headEnd type="arrow" w="med" len="med"/>
              <a:tailEnd type="non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auto">
            <a:xfrm>
              <a:off x="5546498" y="3965681"/>
              <a:ext cx="222251" cy="0"/>
            </a:xfrm>
            <a:prstGeom prst="line">
              <a:avLst/>
            </a:prstGeom>
            <a:ln w="28575">
              <a:solidFill>
                <a:srgbClr val="0000CC"/>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a:off x="5543323" y="4455421"/>
              <a:ext cx="721463" cy="0"/>
            </a:xfrm>
            <a:prstGeom prst="line">
              <a:avLst/>
            </a:prstGeom>
            <a:ln w="28575">
              <a:solidFill>
                <a:srgbClr val="0000CC"/>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auto">
            <a:xfrm rot="5400000">
              <a:off x="5163117" y="4214238"/>
              <a:ext cx="609600" cy="1587"/>
            </a:xfrm>
            <a:prstGeom prst="line">
              <a:avLst/>
            </a:prstGeom>
            <a:ln w="28575">
              <a:solidFill>
                <a:srgbClr val="0000CC"/>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auto">
            <a:xfrm flipH="1">
              <a:off x="5536545" y="3905015"/>
              <a:ext cx="1" cy="138453"/>
            </a:xfrm>
            <a:prstGeom prst="line">
              <a:avLst/>
            </a:prstGeom>
            <a:ln w="28575">
              <a:solidFill>
                <a:srgbClr val="0000CC"/>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auto">
            <a:xfrm flipH="1">
              <a:off x="5535325" y="4386141"/>
              <a:ext cx="1" cy="138453"/>
            </a:xfrm>
            <a:prstGeom prst="line">
              <a:avLst/>
            </a:prstGeom>
            <a:ln w="28575">
              <a:solidFill>
                <a:srgbClr val="0000CC"/>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flipH="1">
              <a:off x="5536545" y="4138832"/>
              <a:ext cx="1" cy="138453"/>
            </a:xfrm>
            <a:prstGeom prst="line">
              <a:avLst/>
            </a:prstGeom>
            <a:ln w="28575">
              <a:solidFill>
                <a:srgbClr val="0000CC"/>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auto">
            <a:xfrm flipV="1">
              <a:off x="6264786" y="3661604"/>
              <a:ext cx="0" cy="793817"/>
            </a:xfrm>
            <a:prstGeom prst="line">
              <a:avLst/>
            </a:prstGeom>
            <a:ln w="28575">
              <a:solidFill>
                <a:srgbClr val="0000CC"/>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7" name="Group 1"/>
            <p:cNvGrpSpPr/>
            <p:nvPr/>
          </p:nvGrpSpPr>
          <p:grpSpPr>
            <a:xfrm rot="16200000">
              <a:off x="5422821" y="3130066"/>
              <a:ext cx="1181544" cy="489686"/>
              <a:chOff x="6348335" y="1701340"/>
              <a:chExt cx="1181544" cy="489686"/>
            </a:xfrm>
          </p:grpSpPr>
          <p:cxnSp>
            <p:nvCxnSpPr>
              <p:cNvPr id="39" name="Straight Connector 38"/>
              <p:cNvCxnSpPr/>
              <p:nvPr/>
            </p:nvCxnSpPr>
            <p:spPr bwMode="auto">
              <a:xfrm rot="5400000" flipV="1">
                <a:off x="6463713" y="1585963"/>
                <a:ext cx="0" cy="230756"/>
              </a:xfrm>
              <a:prstGeom prst="line">
                <a:avLst/>
              </a:prstGeom>
              <a:ln w="28575">
                <a:solidFill>
                  <a:srgbClr val="0000CC"/>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auto">
              <a:xfrm>
                <a:off x="6652411" y="1950970"/>
                <a:ext cx="0" cy="240056"/>
              </a:xfrm>
              <a:prstGeom prst="line">
                <a:avLst/>
              </a:prstGeom>
              <a:ln w="28575">
                <a:solidFill>
                  <a:srgbClr val="0000CC"/>
                </a:solidFill>
                <a:headEnd type="arrow" w="med" len="med"/>
                <a:tailEnd type="non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auto">
              <a:xfrm flipV="1">
                <a:off x="7068832" y="1701340"/>
                <a:ext cx="0" cy="204000"/>
              </a:xfrm>
              <a:prstGeom prst="line">
                <a:avLst/>
              </a:prstGeom>
              <a:ln w="28575">
                <a:solidFill>
                  <a:srgbClr val="0000CC"/>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auto">
              <a:xfrm flipV="1">
                <a:off x="6579092" y="1701340"/>
                <a:ext cx="0" cy="207170"/>
              </a:xfrm>
              <a:prstGeom prst="line">
                <a:avLst/>
              </a:prstGeom>
              <a:ln w="28575">
                <a:solidFill>
                  <a:srgbClr val="0000CC"/>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auto">
              <a:xfrm flipH="1">
                <a:off x="6514681" y="1926659"/>
                <a:ext cx="609600" cy="1587"/>
              </a:xfrm>
              <a:prstGeom prst="line">
                <a:avLst/>
              </a:prstGeom>
              <a:ln w="57150">
                <a:solidFill>
                  <a:srgbClr val="0000CC"/>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auto">
              <a:xfrm>
                <a:off x="7068366" y="1701340"/>
                <a:ext cx="461513" cy="0"/>
              </a:xfrm>
              <a:prstGeom prst="line">
                <a:avLst/>
              </a:prstGeom>
              <a:ln w="28575">
                <a:solidFill>
                  <a:srgbClr val="0000CC"/>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38" name="Rectangle 37"/>
            <p:cNvSpPr/>
            <p:nvPr/>
          </p:nvSpPr>
          <p:spPr>
            <a:xfrm>
              <a:off x="5241887" y="3014894"/>
              <a:ext cx="1158913" cy="1709506"/>
            </a:xfrm>
            <a:prstGeom prst="rect">
              <a:avLst/>
            </a:prstGeom>
            <a:noFill/>
            <a:ln>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5" name="Straight Connector 44"/>
          <p:cNvCxnSpPr/>
          <p:nvPr/>
        </p:nvCxnSpPr>
        <p:spPr bwMode="auto">
          <a:xfrm flipH="1" flipV="1">
            <a:off x="997326" y="4257675"/>
            <a:ext cx="450474" cy="1"/>
          </a:xfrm>
          <a:prstGeom prst="line">
            <a:avLst/>
          </a:prstGeom>
          <a:ln w="28575">
            <a:solidFill>
              <a:srgbClr val="0000CC"/>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914400" y="1371600"/>
            <a:ext cx="7239000" cy="707886"/>
          </a:xfrm>
          <a:prstGeom prst="rect">
            <a:avLst/>
          </a:prstGeom>
          <a:noFill/>
        </p:spPr>
        <p:txBody>
          <a:bodyPr wrap="square" rtlCol="0">
            <a:spAutoFit/>
          </a:bodyPr>
          <a:lstStyle/>
          <a:p>
            <a:pPr algn="ctr"/>
            <a:r>
              <a:rPr lang="en-US" sz="2000" b="1" dirty="0" smtClean="0"/>
              <a:t>Cascode devices combine a depletion mode GaN transistor with a low voltage enhancement mode MOSFET</a:t>
            </a:r>
            <a:endParaRPr lang="en-US" sz="2000" b="1" dirty="0"/>
          </a:p>
        </p:txBody>
      </p:sp>
      <p:pic>
        <p:nvPicPr>
          <p:cNvPr id="61442" name="Picture 2"/>
          <p:cNvPicPr>
            <a:picLocks noChangeAspect="1" noChangeArrowheads="1"/>
          </p:cNvPicPr>
          <p:nvPr/>
        </p:nvPicPr>
        <p:blipFill>
          <a:blip r:embed="rId3" cstate="print"/>
          <a:srcRect/>
          <a:stretch>
            <a:fillRect/>
          </a:stretch>
        </p:blipFill>
        <p:spPr bwMode="auto">
          <a:xfrm>
            <a:off x="3124200" y="2193675"/>
            <a:ext cx="5124450" cy="30831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Grp="1" noChangeArrowheads="1"/>
          </p:cNvSpPr>
          <p:nvPr>
            <p:ph type="ctrTitle"/>
          </p:nvPr>
        </p:nvSpPr>
        <p:spPr bwMode="auto">
          <a:xfrm>
            <a:off x="685800" y="1600200"/>
            <a:ext cx="7772400" cy="1470025"/>
          </a:xfrm>
          <a:prstGeom prst="rect">
            <a:avLst/>
          </a:prstGeom>
          <a:noFill/>
          <a:ln w="9525">
            <a:noFill/>
            <a:miter lim="800000"/>
            <a:headEnd/>
            <a:tailEnd/>
          </a:ln>
        </p:spPr>
        <p:txBody>
          <a:bodyPr/>
          <a:lstStyle/>
          <a:p>
            <a:pPr algn="ctr"/>
            <a:r>
              <a:rPr lang="en-US" sz="4400" b="1" dirty="0" smtClean="0">
                <a:solidFill>
                  <a:schemeClr val="tx2"/>
                </a:solidFill>
              </a:rPr>
              <a:t>Establishing </a:t>
            </a:r>
            <a:r>
              <a:rPr lang="en-US" sz="4400" b="1" dirty="0" err="1" smtClean="0">
                <a:solidFill>
                  <a:schemeClr val="tx2"/>
                </a:solidFill>
              </a:rPr>
              <a:t>GaN’s</a:t>
            </a:r>
            <a:r>
              <a:rPr lang="en-US" sz="4400" b="1" dirty="0" smtClean="0">
                <a:solidFill>
                  <a:schemeClr val="tx2"/>
                </a:solidFill>
              </a:rPr>
              <a:t> Reliability</a:t>
            </a:r>
            <a:endParaRPr lang="en-US" sz="4400" b="1" dirty="0">
              <a:solidFill>
                <a:schemeClr val="tx2"/>
              </a:solidFill>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txBox="1">
            <a:spLocks noChangeArrowheads="1"/>
          </p:cNvSpPr>
          <p:nvPr/>
        </p:nvSpPr>
        <p:spPr bwMode="auto">
          <a:xfrm>
            <a:off x="152400" y="228600"/>
            <a:ext cx="8229600" cy="762000"/>
          </a:xfrm>
          <a:prstGeom prst="rect">
            <a:avLst/>
          </a:prstGeom>
          <a:noFill/>
          <a:ln w="9525">
            <a:noFill/>
            <a:miter lim="800000"/>
            <a:headEnd/>
            <a:tailEnd/>
          </a:ln>
        </p:spPr>
        <p:txBody>
          <a:bodyPr/>
          <a:lstStyle/>
          <a:p>
            <a:pPr marL="342900" indent="-342900">
              <a:spcBef>
                <a:spcPct val="20000"/>
              </a:spcBef>
            </a:pPr>
            <a:r>
              <a:rPr lang="en-US" sz="4400" dirty="0" smtClean="0">
                <a:solidFill>
                  <a:srgbClr val="000000"/>
                </a:solidFill>
                <a:latin typeface="Calibri" pitchFamily="34" charset="0"/>
              </a:rPr>
              <a:t>eGaN® </a:t>
            </a:r>
            <a:r>
              <a:rPr lang="en-US" sz="4400" dirty="0">
                <a:solidFill>
                  <a:srgbClr val="000000"/>
                </a:solidFill>
                <a:latin typeface="Calibri" pitchFamily="34" charset="0"/>
              </a:rPr>
              <a:t>FETs are Reliable</a:t>
            </a:r>
          </a:p>
        </p:txBody>
      </p:sp>
      <p:sp>
        <p:nvSpPr>
          <p:cNvPr id="64516" name="Slide Number Placeholder 2"/>
          <p:cNvSpPr txBox="1">
            <a:spLocks/>
          </p:cNvSpPr>
          <p:nvPr/>
        </p:nvSpPr>
        <p:spPr bwMode="auto">
          <a:xfrm>
            <a:off x="8610600" y="6553200"/>
            <a:ext cx="609600" cy="304800"/>
          </a:xfrm>
          <a:prstGeom prst="rect">
            <a:avLst/>
          </a:prstGeom>
          <a:noFill/>
          <a:ln w="9525">
            <a:noFill/>
            <a:miter lim="800000"/>
            <a:headEnd/>
            <a:tailEnd/>
          </a:ln>
        </p:spPr>
        <p:txBody>
          <a:bodyPr/>
          <a:lstStyle/>
          <a:p>
            <a:fld id="{E9D48065-DF06-4944-A53E-8A8ED91B4756}" type="slidenum">
              <a:rPr lang="en-US">
                <a:solidFill>
                  <a:srgbClr val="FFFFFF"/>
                </a:solidFill>
                <a:ea typeface="MS PGothic" pitchFamily="34" charset="-128"/>
              </a:rPr>
              <a:pPr/>
              <a:t>27</a:t>
            </a:fld>
            <a:endParaRPr lang="en-US">
              <a:solidFill>
                <a:srgbClr val="FFFFFF"/>
              </a:solidFill>
              <a:ea typeface="MS PGothic" pitchFamily="34" charset="-128"/>
            </a:endParaRPr>
          </a:p>
        </p:txBody>
      </p:sp>
      <p:pic>
        <p:nvPicPr>
          <p:cNvPr id="1026" name="Picture 2"/>
          <p:cNvPicPr>
            <a:picLocks noChangeAspect="1" noChangeArrowheads="1"/>
          </p:cNvPicPr>
          <p:nvPr/>
        </p:nvPicPr>
        <p:blipFill>
          <a:blip r:embed="rId3" cstate="print"/>
          <a:srcRect/>
          <a:stretch>
            <a:fillRect/>
          </a:stretch>
        </p:blipFill>
        <p:spPr bwMode="auto">
          <a:xfrm>
            <a:off x="-1" y="1062185"/>
            <a:ext cx="4599710" cy="3076361"/>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562764" y="1055017"/>
            <a:ext cx="4581236" cy="2778074"/>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4553527" y="3796145"/>
            <a:ext cx="4590473" cy="2809442"/>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18472" y="4097532"/>
            <a:ext cx="4608945" cy="24983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bwMode="auto">
          <a:xfrm>
            <a:off x="279400" y="304800"/>
            <a:ext cx="6959600" cy="6096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4400" b="0" dirty="0" smtClean="0">
                <a:ea typeface="ＭＳ Ｐゴシック" pitchFamily="34" charset="-128"/>
                <a:cs typeface="Arial" charset="0"/>
              </a:rPr>
              <a:t>Summary</a:t>
            </a:r>
          </a:p>
        </p:txBody>
      </p:sp>
      <p:sp>
        <p:nvSpPr>
          <p:cNvPr id="37892" name="Text Box 4"/>
          <p:cNvSpPr txBox="1">
            <a:spLocks noChangeArrowheads="1"/>
          </p:cNvSpPr>
          <p:nvPr/>
        </p:nvSpPr>
        <p:spPr bwMode="auto">
          <a:xfrm>
            <a:off x="457200" y="1524000"/>
            <a:ext cx="8382000" cy="4462760"/>
          </a:xfrm>
          <a:prstGeom prst="rect">
            <a:avLst/>
          </a:prstGeom>
          <a:noFill/>
          <a:ln w="9525">
            <a:noFill/>
            <a:miter lim="800000"/>
            <a:headEnd/>
            <a:tailEnd/>
          </a:ln>
        </p:spPr>
        <p:txBody>
          <a:bodyPr>
            <a:spAutoFit/>
          </a:bodyPr>
          <a:lstStyle/>
          <a:p>
            <a:pPr marL="292100" indent="-292100">
              <a:spcAft>
                <a:spcPts val="1200"/>
              </a:spcAft>
              <a:buFont typeface="Arial" charset="0"/>
              <a:buChar char="•"/>
            </a:pPr>
            <a:r>
              <a:rPr lang="en-US" sz="3200" dirty="0" smtClean="0"/>
              <a:t>eGaN</a:t>
            </a:r>
            <a:r>
              <a:rPr lang="en-US" sz="3200" baseline="30000" dirty="0" smtClean="0"/>
              <a:t>®</a:t>
            </a:r>
            <a:r>
              <a:rPr lang="en-US" sz="3200" dirty="0" smtClean="0"/>
              <a:t> technology is disruptive</a:t>
            </a:r>
          </a:p>
          <a:p>
            <a:pPr marL="292100" indent="-292100">
              <a:spcAft>
                <a:spcPts val="1200"/>
              </a:spcAft>
              <a:buFont typeface="Arial" charset="0"/>
              <a:buChar char="•"/>
            </a:pPr>
            <a:r>
              <a:rPr lang="en-US" sz="3200" dirty="0" smtClean="0"/>
              <a:t>EPC has been in production for 3 years</a:t>
            </a:r>
          </a:p>
          <a:p>
            <a:pPr marL="292100" indent="-292100">
              <a:spcAft>
                <a:spcPts val="1200"/>
              </a:spcAft>
              <a:buFont typeface="Arial" charset="0"/>
              <a:buChar char="•"/>
            </a:pPr>
            <a:r>
              <a:rPr lang="en-US" sz="3200" dirty="0" smtClean="0"/>
              <a:t>GaN-enabled applications have surfaced</a:t>
            </a:r>
          </a:p>
          <a:p>
            <a:pPr marL="292100" indent="-292100">
              <a:spcAft>
                <a:spcPts val="1200"/>
              </a:spcAft>
              <a:buFont typeface="Arial" charset="0"/>
              <a:buChar char="•"/>
            </a:pPr>
            <a:r>
              <a:rPr lang="en-US" sz="3200" dirty="0" smtClean="0"/>
              <a:t>GaN infrastructure is developing  </a:t>
            </a:r>
          </a:p>
          <a:p>
            <a:pPr marL="292100" indent="-292100">
              <a:spcAft>
                <a:spcPts val="1200"/>
              </a:spcAft>
              <a:buFont typeface="Arial" charset="0"/>
              <a:buChar char="•"/>
            </a:pPr>
            <a:r>
              <a:rPr lang="en-US" sz="3200" dirty="0" smtClean="0"/>
              <a:t>eGaN FET costs are coming down rapidly</a:t>
            </a:r>
          </a:p>
          <a:p>
            <a:pPr marL="292100" indent="-292100">
              <a:spcAft>
                <a:spcPts val="1200"/>
              </a:spcAft>
              <a:buFont typeface="Arial" charset="0"/>
              <a:buChar char="•"/>
            </a:pPr>
            <a:r>
              <a:rPr lang="en-US" sz="3200" dirty="0" smtClean="0"/>
              <a:t>eGaN FETs are reliable</a:t>
            </a:r>
          </a:p>
          <a:p>
            <a:pPr marL="292100" indent="-292100">
              <a:spcAft>
                <a:spcPts val="1200"/>
              </a:spcAft>
              <a:buFont typeface="Arial" charset="0"/>
              <a:buChar char="•"/>
            </a:pPr>
            <a:r>
              <a:rPr lang="en-US" sz="3200" dirty="0" smtClean="0"/>
              <a:t>GaN adoption rate is accelerating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dissolve">
                                      <p:cBhvr>
                                        <p:cTn id="7" dur="500"/>
                                        <p:tgtEl>
                                          <p:spTgt spid="378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dissolve">
                                      <p:cBhvr>
                                        <p:cTn id="12" dur="500"/>
                                        <p:tgtEl>
                                          <p:spTgt spid="378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dissolve">
                                      <p:cBhvr>
                                        <p:cTn id="17" dur="500"/>
                                        <p:tgtEl>
                                          <p:spTgt spid="378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Effect transition="in" filter="dissolve">
                                      <p:cBhvr>
                                        <p:cTn id="22" dur="500"/>
                                        <p:tgtEl>
                                          <p:spTgt spid="378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7892">
                                            <p:txEl>
                                              <p:pRg st="4" end="4"/>
                                            </p:txEl>
                                          </p:spTgt>
                                        </p:tgtEl>
                                        <p:attrNameLst>
                                          <p:attrName>style.visibility</p:attrName>
                                        </p:attrNameLst>
                                      </p:cBhvr>
                                      <p:to>
                                        <p:strVal val="visible"/>
                                      </p:to>
                                    </p:set>
                                    <p:animEffect transition="in" filter="dissolve">
                                      <p:cBhvr>
                                        <p:cTn id="27" dur="500"/>
                                        <p:tgtEl>
                                          <p:spTgt spid="3789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7892">
                                            <p:txEl>
                                              <p:pRg st="5" end="5"/>
                                            </p:txEl>
                                          </p:spTgt>
                                        </p:tgtEl>
                                        <p:attrNameLst>
                                          <p:attrName>style.visibility</p:attrName>
                                        </p:attrNameLst>
                                      </p:cBhvr>
                                      <p:to>
                                        <p:strVal val="visible"/>
                                      </p:to>
                                    </p:set>
                                    <p:animEffect transition="in" filter="dissolve">
                                      <p:cBhvr>
                                        <p:cTn id="32" dur="500"/>
                                        <p:tgtEl>
                                          <p:spTgt spid="3789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7892">
                                            <p:txEl>
                                              <p:pRg st="6" end="6"/>
                                            </p:txEl>
                                          </p:spTgt>
                                        </p:tgtEl>
                                        <p:attrNameLst>
                                          <p:attrName>style.visibility</p:attrName>
                                        </p:attrNameLst>
                                      </p:cBhvr>
                                      <p:to>
                                        <p:strVal val="visible"/>
                                      </p:to>
                                    </p:set>
                                    <p:animEffect transition="in" filter="dissolve">
                                      <p:cBhvr>
                                        <p:cTn id="37" dur="500"/>
                                        <p:tgtEl>
                                          <p:spTgt spid="3789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idx="4294967295"/>
          </p:nvPr>
        </p:nvSpPr>
        <p:spPr>
          <a:xfrm>
            <a:off x="304800" y="381000"/>
            <a:ext cx="6934200" cy="609600"/>
          </a:xfrm>
          <a:prstGeom prst="rect">
            <a:avLst/>
          </a:prstGeom>
        </p:spPr>
        <p:txBody>
          <a:bodyPr/>
          <a:lstStyle/>
          <a:p>
            <a:endParaRPr lang="en-US" smtClean="0"/>
          </a:p>
        </p:txBody>
      </p:sp>
      <p:sp>
        <p:nvSpPr>
          <p:cNvPr id="39939" name="Rectangle 3"/>
          <p:cNvSpPr>
            <a:spLocks noGrp="1" noChangeArrowheads="1"/>
          </p:cNvSpPr>
          <p:nvPr>
            <p:ph type="body" idx="4294967295"/>
          </p:nvPr>
        </p:nvSpPr>
        <p:spPr bwMode="auto">
          <a:xfrm>
            <a:off x="457200" y="1600200"/>
            <a:ext cx="8229600" cy="4525963"/>
          </a:xfrm>
          <a:prstGeom prst="rect">
            <a:avLst/>
          </a:prstGeom>
          <a:noFill/>
          <a:ln>
            <a:miter lim="800000"/>
            <a:headEnd/>
            <a:tailEnd/>
          </a:ln>
        </p:spPr>
        <p:txBody>
          <a:bodyPr/>
          <a:lstStyle/>
          <a:p>
            <a:endParaRPr lang="en-US" smtClean="0">
              <a:latin typeface="Calibri" pitchFamily="34" charset="0"/>
            </a:endParaRPr>
          </a:p>
        </p:txBody>
      </p:sp>
      <p:pic>
        <p:nvPicPr>
          <p:cNvPr id="39940"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8" descr="EPCorp_logofinal_green.eps"/>
          <p:cNvPicPr>
            <a:picLocks noChangeAspect="1"/>
          </p:cNvPicPr>
          <p:nvPr/>
        </p:nvPicPr>
        <p:blipFill>
          <a:blip r:embed="rId3" cstate="print"/>
          <a:srcRect/>
          <a:stretch>
            <a:fillRect/>
          </a:stretch>
        </p:blipFill>
        <p:spPr bwMode="auto">
          <a:xfrm>
            <a:off x="5486400" y="152400"/>
            <a:ext cx="3422650" cy="1627188"/>
          </a:xfrm>
          <a:prstGeom prst="rect">
            <a:avLst/>
          </a:prstGeom>
          <a:noFill/>
          <a:ln w="9525">
            <a:noFill/>
            <a:miter lim="800000"/>
            <a:headEnd/>
            <a:tailEnd/>
          </a:ln>
        </p:spPr>
      </p:pic>
      <p:sp>
        <p:nvSpPr>
          <p:cNvPr id="6" name="Rectangle 5"/>
          <p:cNvSpPr/>
          <p:nvPr/>
        </p:nvSpPr>
        <p:spPr>
          <a:xfrm>
            <a:off x="5562600" y="2438400"/>
            <a:ext cx="3124200" cy="320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i="1" dirty="0">
                <a:latin typeface="Lucida Sans" pitchFamily="34" charset="0"/>
              </a:rPr>
              <a:t>The end of the road for silicon…..</a:t>
            </a:r>
          </a:p>
          <a:p>
            <a:pPr algn="ctr">
              <a:defRPr/>
            </a:pPr>
            <a:endParaRPr lang="en-US" sz="2400" i="1" dirty="0">
              <a:latin typeface="Lucida Sans" pitchFamily="34" charset="0"/>
            </a:endParaRPr>
          </a:p>
          <a:p>
            <a:pPr algn="ctr">
              <a:defRPr/>
            </a:pPr>
            <a:r>
              <a:rPr lang="en-US" sz="2400" i="1" dirty="0">
                <a:latin typeface="Lucida Sans" pitchFamily="34" charset="0"/>
              </a:rPr>
              <a:t>is the beginning of the eGaN FET journey!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Grp="1" noChangeArrowheads="1"/>
          </p:cNvSpPr>
          <p:nvPr>
            <p:ph type="ctrTitle"/>
          </p:nvPr>
        </p:nvSpPr>
        <p:spPr bwMode="auto">
          <a:xfrm>
            <a:off x="685800" y="1680250"/>
            <a:ext cx="7772400" cy="1470025"/>
          </a:xfrm>
          <a:prstGeom prst="rect">
            <a:avLst/>
          </a:prstGeom>
          <a:noFill/>
          <a:ln w="9525">
            <a:noFill/>
            <a:miter lim="800000"/>
            <a:headEnd/>
            <a:tailEnd/>
          </a:ln>
        </p:spPr>
        <p:txBody>
          <a:bodyPr/>
          <a:lstStyle/>
          <a:p>
            <a:pPr algn="ctr"/>
            <a:r>
              <a:rPr lang="en-US" sz="6000" b="1" dirty="0" smtClean="0">
                <a:solidFill>
                  <a:schemeClr val="tx2"/>
                </a:solidFill>
              </a:rPr>
              <a:t>Business Overview</a:t>
            </a:r>
            <a:endParaRPr lang="en-US" sz="6000" b="1" dirty="0">
              <a:solidFill>
                <a:schemeClr val="tx2"/>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p:cNvPicPr>
            <a:picLocks noChangeAspect="1" noChangeArrowheads="1"/>
          </p:cNvPicPr>
          <p:nvPr/>
        </p:nvPicPr>
        <p:blipFill>
          <a:blip r:embed="rId3" cstate="print"/>
          <a:srcRect/>
          <a:stretch>
            <a:fillRect/>
          </a:stretch>
        </p:blipFill>
        <p:spPr bwMode="auto">
          <a:xfrm>
            <a:off x="990600" y="1266825"/>
            <a:ext cx="6315075" cy="4994850"/>
          </a:xfrm>
          <a:prstGeom prst="rect">
            <a:avLst/>
          </a:prstGeom>
          <a:noFill/>
          <a:ln w="9525">
            <a:noFill/>
            <a:miter lim="800000"/>
            <a:headEnd/>
            <a:tailEnd/>
          </a:ln>
          <a:effectLst/>
        </p:spPr>
      </p:pic>
      <p:sp>
        <p:nvSpPr>
          <p:cNvPr id="6" name="Rectangle 3"/>
          <p:cNvSpPr txBox="1">
            <a:spLocks noChangeArrowheads="1"/>
          </p:cNvSpPr>
          <p:nvPr/>
        </p:nvSpPr>
        <p:spPr>
          <a:xfrm>
            <a:off x="76200" y="228600"/>
            <a:ext cx="8229600" cy="762000"/>
          </a:xfrm>
          <a:prstGeom prst="rect">
            <a:avLst/>
          </a:prstGeom>
        </p:spPr>
        <p:txBody>
          <a:bodyPr/>
          <a:lstStyle/>
          <a:p>
            <a:pPr marL="342900" marR="0" lvl="0" indent="-342900" algn="l" defTabSz="914400" rtl="0" eaLnBrk="1" fontAlgn="base" latinLnBrk="0" hangingPunct="1">
              <a:lnSpc>
                <a:spcPct val="125000"/>
              </a:lnSpc>
              <a:spcBef>
                <a:spcPct val="20000"/>
              </a:spcBef>
              <a:spcAft>
                <a:spcPct val="0"/>
              </a:spcAft>
              <a:buClr>
                <a:schemeClr val="tx1"/>
              </a:buClr>
              <a:buSzTx/>
              <a:buFontTx/>
              <a:buNone/>
              <a:tabLst/>
              <a:defRPr/>
            </a:pPr>
            <a:r>
              <a:rPr kumimoji="0" lang="en-US" sz="4000" i="0" u="none" strike="noStrike" kern="0" cap="none" spc="0" normalizeH="0" baseline="0" noProof="0" dirty="0" smtClean="0">
                <a:ln>
                  <a:noFill/>
                </a:ln>
                <a:solidFill>
                  <a:schemeClr val="tx1"/>
                </a:solidFill>
                <a:effectLst/>
                <a:uLnTx/>
                <a:uFillTx/>
                <a:latin typeface="Arial" pitchFamily="34" charset="0"/>
                <a:ea typeface="ＭＳ Ｐゴシック" pitchFamily="34" charset="-128"/>
                <a:cs typeface="ＭＳ Ｐゴシック" pitchFamily="34" charset="-128"/>
              </a:rPr>
              <a:t>Served Available Market (SAM)</a:t>
            </a:r>
          </a:p>
        </p:txBody>
      </p:sp>
      <p:sp>
        <p:nvSpPr>
          <p:cNvPr id="7" name="TextBox 6"/>
          <p:cNvSpPr txBox="1"/>
          <p:nvPr/>
        </p:nvSpPr>
        <p:spPr>
          <a:xfrm>
            <a:off x="3505200" y="6096000"/>
            <a:ext cx="2294282" cy="369332"/>
          </a:xfrm>
          <a:prstGeom prst="rect">
            <a:avLst/>
          </a:prstGeom>
          <a:noFill/>
        </p:spPr>
        <p:txBody>
          <a:bodyPr wrap="none" rtlCol="0">
            <a:spAutoFit/>
          </a:bodyPr>
          <a:lstStyle/>
          <a:p>
            <a:r>
              <a:rPr lang="en-US" dirty="0" smtClean="0"/>
              <a:t>Total = $12B in 2015</a:t>
            </a:r>
            <a:endParaRPr lang="en-US" dirty="0"/>
          </a:p>
        </p:txBody>
      </p:sp>
      <p:sp>
        <p:nvSpPr>
          <p:cNvPr id="8" name="TextBox 7"/>
          <p:cNvSpPr txBox="1"/>
          <p:nvPr/>
        </p:nvSpPr>
        <p:spPr>
          <a:xfrm>
            <a:off x="152400" y="6019800"/>
            <a:ext cx="1588897" cy="276999"/>
          </a:xfrm>
          <a:prstGeom prst="rect">
            <a:avLst/>
          </a:prstGeom>
          <a:noFill/>
        </p:spPr>
        <p:txBody>
          <a:bodyPr wrap="none" rtlCol="0">
            <a:spAutoFit/>
          </a:bodyPr>
          <a:lstStyle/>
          <a:p>
            <a:r>
              <a:rPr lang="en-US" sz="1200" b="1" i="1" dirty="0" smtClean="0"/>
              <a:t>Source: IC Insights</a:t>
            </a:r>
            <a:endParaRPr lang="en-US" sz="1200" b="1" i="1" dirty="0"/>
          </a:p>
        </p:txBody>
      </p:sp>
      <p:sp>
        <p:nvSpPr>
          <p:cNvPr id="16" name="TextBox 15"/>
          <p:cNvSpPr txBox="1"/>
          <p:nvPr/>
        </p:nvSpPr>
        <p:spPr>
          <a:xfrm>
            <a:off x="4114800" y="1524000"/>
            <a:ext cx="1207382" cy="738664"/>
          </a:xfrm>
          <a:prstGeom prst="rect">
            <a:avLst/>
          </a:prstGeom>
          <a:noFill/>
        </p:spPr>
        <p:txBody>
          <a:bodyPr wrap="none" rtlCol="0">
            <a:spAutoFit/>
          </a:bodyPr>
          <a:lstStyle/>
          <a:p>
            <a:pPr algn="ctr"/>
            <a:r>
              <a:rPr lang="en-US" sz="1400" b="1" dirty="0" smtClean="0"/>
              <a:t>Power FET</a:t>
            </a:r>
          </a:p>
          <a:p>
            <a:pPr algn="ctr"/>
            <a:r>
              <a:rPr lang="en-US" sz="1400" b="1" dirty="0" smtClean="0"/>
              <a:t>(up to 200V)</a:t>
            </a:r>
          </a:p>
          <a:p>
            <a:pPr algn="ctr"/>
            <a:r>
              <a:rPr lang="en-US" sz="1400" b="1" dirty="0" smtClean="0"/>
              <a:t>$4.6B</a:t>
            </a:r>
            <a:endParaRPr lang="en-US" sz="1400" b="1" dirty="0"/>
          </a:p>
        </p:txBody>
      </p:sp>
      <p:sp>
        <p:nvSpPr>
          <p:cNvPr id="17" name="TextBox 16"/>
          <p:cNvSpPr txBox="1"/>
          <p:nvPr/>
        </p:nvSpPr>
        <p:spPr>
          <a:xfrm>
            <a:off x="6477000" y="3276600"/>
            <a:ext cx="1229824" cy="461665"/>
          </a:xfrm>
          <a:prstGeom prst="rect">
            <a:avLst/>
          </a:prstGeom>
          <a:noFill/>
        </p:spPr>
        <p:txBody>
          <a:bodyPr wrap="none" rtlCol="0">
            <a:spAutoFit/>
          </a:bodyPr>
          <a:lstStyle/>
          <a:p>
            <a:pPr algn="ctr"/>
            <a:r>
              <a:rPr lang="en-US" sz="1200" b="1" dirty="0" smtClean="0"/>
              <a:t>IGBT modules</a:t>
            </a:r>
          </a:p>
          <a:p>
            <a:pPr algn="ctr"/>
            <a:r>
              <a:rPr lang="en-US" sz="1200" b="1" dirty="0" smtClean="0"/>
              <a:t>$2.3B</a:t>
            </a:r>
            <a:endParaRPr lang="en-US" sz="1200" b="1" dirty="0"/>
          </a:p>
        </p:txBody>
      </p:sp>
      <p:sp>
        <p:nvSpPr>
          <p:cNvPr id="18" name="TextBox 17"/>
          <p:cNvSpPr txBox="1"/>
          <p:nvPr/>
        </p:nvSpPr>
        <p:spPr>
          <a:xfrm>
            <a:off x="5774941" y="4719935"/>
            <a:ext cx="652743" cy="461665"/>
          </a:xfrm>
          <a:prstGeom prst="rect">
            <a:avLst/>
          </a:prstGeom>
          <a:noFill/>
        </p:spPr>
        <p:txBody>
          <a:bodyPr wrap="none" rtlCol="0">
            <a:spAutoFit/>
          </a:bodyPr>
          <a:lstStyle/>
          <a:p>
            <a:pPr algn="ctr"/>
            <a:r>
              <a:rPr lang="en-US" sz="1200" b="1" dirty="0" smtClean="0"/>
              <a:t>IGBTs</a:t>
            </a:r>
          </a:p>
          <a:p>
            <a:pPr algn="ctr"/>
            <a:r>
              <a:rPr lang="en-US" sz="1200" b="1" dirty="0" smtClean="0"/>
              <a:t>$878M</a:t>
            </a:r>
            <a:endParaRPr lang="en-US" sz="1200" b="1" dirty="0"/>
          </a:p>
        </p:txBody>
      </p:sp>
      <p:sp>
        <p:nvSpPr>
          <p:cNvPr id="19" name="TextBox 18"/>
          <p:cNvSpPr txBox="1"/>
          <p:nvPr/>
        </p:nvSpPr>
        <p:spPr>
          <a:xfrm>
            <a:off x="4296054" y="3352800"/>
            <a:ext cx="1149675" cy="738664"/>
          </a:xfrm>
          <a:prstGeom prst="rect">
            <a:avLst/>
          </a:prstGeom>
          <a:noFill/>
        </p:spPr>
        <p:txBody>
          <a:bodyPr wrap="none" rtlCol="0">
            <a:spAutoFit/>
          </a:bodyPr>
          <a:lstStyle/>
          <a:p>
            <a:pPr algn="ctr"/>
            <a:r>
              <a:rPr lang="en-US" sz="1400" b="1" dirty="0" smtClean="0"/>
              <a:t>Power FET</a:t>
            </a:r>
          </a:p>
          <a:p>
            <a:pPr algn="ctr"/>
            <a:r>
              <a:rPr lang="en-US" sz="1400" b="1" dirty="0" smtClean="0"/>
              <a:t>(over 200V)</a:t>
            </a:r>
          </a:p>
          <a:p>
            <a:pPr algn="ctr"/>
            <a:r>
              <a:rPr lang="en-US" sz="1400" b="1" dirty="0" smtClean="0"/>
              <a:t>$1.7B</a:t>
            </a:r>
            <a:endParaRPr lang="en-US" sz="1400" b="1" dirty="0"/>
          </a:p>
        </p:txBody>
      </p:sp>
      <p:sp>
        <p:nvSpPr>
          <p:cNvPr id="20" name="TextBox 19"/>
          <p:cNvSpPr txBox="1"/>
          <p:nvPr/>
        </p:nvSpPr>
        <p:spPr>
          <a:xfrm>
            <a:off x="2896197" y="3810000"/>
            <a:ext cx="1218603" cy="461665"/>
          </a:xfrm>
          <a:prstGeom prst="rect">
            <a:avLst/>
          </a:prstGeom>
          <a:noFill/>
        </p:spPr>
        <p:txBody>
          <a:bodyPr wrap="none" rtlCol="0">
            <a:spAutoFit/>
          </a:bodyPr>
          <a:lstStyle/>
          <a:p>
            <a:pPr algn="ctr"/>
            <a:r>
              <a:rPr lang="en-US" sz="1200" b="1" dirty="0" smtClean="0"/>
              <a:t>RF/Microwave</a:t>
            </a:r>
          </a:p>
          <a:p>
            <a:pPr algn="ctr"/>
            <a:r>
              <a:rPr lang="en-US" sz="1200" b="1" dirty="0" smtClean="0"/>
              <a:t>$1.3B</a:t>
            </a:r>
            <a:endParaRPr lang="en-US" sz="1200" b="1" dirty="0"/>
          </a:p>
        </p:txBody>
      </p:sp>
      <p:sp>
        <p:nvSpPr>
          <p:cNvPr id="21" name="TextBox 20"/>
          <p:cNvSpPr txBox="1"/>
          <p:nvPr/>
        </p:nvSpPr>
        <p:spPr>
          <a:xfrm>
            <a:off x="2286000" y="4191000"/>
            <a:ext cx="715260" cy="461665"/>
          </a:xfrm>
          <a:prstGeom prst="rect">
            <a:avLst/>
          </a:prstGeom>
          <a:noFill/>
        </p:spPr>
        <p:txBody>
          <a:bodyPr wrap="none" rtlCol="0">
            <a:spAutoFit/>
          </a:bodyPr>
          <a:lstStyle/>
          <a:p>
            <a:pPr algn="ctr"/>
            <a:r>
              <a:rPr lang="en-US" sz="1200" b="1" dirty="0" smtClean="0"/>
              <a:t>Bipolar</a:t>
            </a:r>
          </a:p>
          <a:p>
            <a:pPr algn="ctr"/>
            <a:r>
              <a:rPr lang="en-US" sz="1200" b="1" dirty="0" smtClean="0"/>
              <a:t>$970M</a:t>
            </a:r>
            <a:endParaRPr lang="en-US" sz="1200" b="1" dirty="0"/>
          </a:p>
        </p:txBody>
      </p:sp>
      <p:sp>
        <p:nvSpPr>
          <p:cNvPr id="22" name="TextBox 21"/>
          <p:cNvSpPr txBox="1"/>
          <p:nvPr/>
        </p:nvSpPr>
        <p:spPr>
          <a:xfrm>
            <a:off x="2209800" y="5105400"/>
            <a:ext cx="1082348" cy="369332"/>
          </a:xfrm>
          <a:prstGeom prst="rect">
            <a:avLst/>
          </a:prstGeom>
          <a:noFill/>
        </p:spPr>
        <p:txBody>
          <a:bodyPr wrap="none" rtlCol="0">
            <a:spAutoFit/>
          </a:bodyPr>
          <a:lstStyle/>
          <a:p>
            <a:pPr algn="ctr"/>
            <a:r>
              <a:rPr lang="en-US" sz="900" b="1" dirty="0" smtClean="0"/>
              <a:t>Bipolar Modules</a:t>
            </a:r>
          </a:p>
          <a:p>
            <a:pPr algn="ctr"/>
            <a:r>
              <a:rPr lang="en-US" sz="900" b="1" dirty="0" smtClean="0"/>
              <a:t>$49M</a:t>
            </a:r>
            <a:endParaRPr lang="en-US" sz="900" b="1" dirty="0"/>
          </a:p>
        </p:txBody>
      </p:sp>
      <p:sp>
        <p:nvSpPr>
          <p:cNvPr id="23" name="TextBox 22"/>
          <p:cNvSpPr txBox="1"/>
          <p:nvPr/>
        </p:nvSpPr>
        <p:spPr>
          <a:xfrm>
            <a:off x="3362041" y="5010090"/>
            <a:ext cx="981359" cy="400110"/>
          </a:xfrm>
          <a:prstGeom prst="rect">
            <a:avLst/>
          </a:prstGeom>
          <a:noFill/>
        </p:spPr>
        <p:txBody>
          <a:bodyPr wrap="none" rtlCol="0">
            <a:spAutoFit/>
          </a:bodyPr>
          <a:lstStyle/>
          <a:p>
            <a:pPr algn="ctr"/>
            <a:r>
              <a:rPr lang="en-US" sz="1000" b="1" dirty="0" smtClean="0"/>
              <a:t>FET Modules</a:t>
            </a:r>
          </a:p>
          <a:p>
            <a:pPr algn="ctr"/>
            <a:r>
              <a:rPr lang="en-US" sz="1000" b="1" dirty="0" smtClean="0"/>
              <a:t>$232M</a:t>
            </a:r>
            <a:endParaRPr lang="en-US" sz="1000" b="1" dirty="0"/>
          </a:p>
        </p:txBody>
      </p:sp>
      <p:cxnSp>
        <p:nvCxnSpPr>
          <p:cNvPr id="15" name="Straight Arrow Connector 14"/>
          <p:cNvCxnSpPr/>
          <p:nvPr/>
        </p:nvCxnSpPr>
        <p:spPr bwMode="auto">
          <a:xfrm flipH="1">
            <a:off x="6400800" y="1676400"/>
            <a:ext cx="1219200" cy="381000"/>
          </a:xfrm>
          <a:prstGeom prst="straightConnector1">
            <a:avLst/>
          </a:prstGeom>
          <a:solidFill>
            <a:schemeClr val="accent1"/>
          </a:solidFill>
          <a:ln w="38100" cap="flat" cmpd="sng" algn="ctr">
            <a:solidFill>
              <a:schemeClr val="tx1"/>
            </a:solidFill>
            <a:prstDash val="solid"/>
            <a:round/>
            <a:headEnd type="none" w="sm" len="sm"/>
            <a:tailEnd type="arrow"/>
          </a:ln>
          <a:effectLst/>
        </p:spPr>
      </p:cxnSp>
      <p:sp>
        <p:nvSpPr>
          <p:cNvPr id="24" name="TextBox 23"/>
          <p:cNvSpPr txBox="1"/>
          <p:nvPr/>
        </p:nvSpPr>
        <p:spPr>
          <a:xfrm>
            <a:off x="7467600" y="1295400"/>
            <a:ext cx="1524000" cy="646331"/>
          </a:xfrm>
          <a:prstGeom prst="rect">
            <a:avLst/>
          </a:prstGeom>
          <a:noFill/>
        </p:spPr>
        <p:txBody>
          <a:bodyPr wrap="square" rtlCol="0">
            <a:spAutoFit/>
          </a:bodyPr>
          <a:lstStyle/>
          <a:p>
            <a:pPr algn="ctr"/>
            <a:r>
              <a:rPr lang="en-US" dirty="0" smtClean="0"/>
              <a:t>EPC’s initial product</a:t>
            </a:r>
            <a:endParaRPr lang="en-US" dirty="0"/>
          </a:p>
        </p:txBody>
      </p:sp>
      <p:cxnSp>
        <p:nvCxnSpPr>
          <p:cNvPr id="28" name="Straight Arrow Connector 27"/>
          <p:cNvCxnSpPr/>
          <p:nvPr/>
        </p:nvCxnSpPr>
        <p:spPr bwMode="auto">
          <a:xfrm flipH="1">
            <a:off x="5257800" y="4267200"/>
            <a:ext cx="2362200" cy="152400"/>
          </a:xfrm>
          <a:prstGeom prst="straightConnector1">
            <a:avLst/>
          </a:prstGeom>
          <a:solidFill>
            <a:schemeClr val="accent1"/>
          </a:solidFill>
          <a:ln w="38100" cap="flat" cmpd="sng" algn="ctr">
            <a:solidFill>
              <a:schemeClr val="tx1"/>
            </a:solidFill>
            <a:prstDash val="solid"/>
            <a:round/>
            <a:headEnd type="none" w="sm" len="sm"/>
            <a:tailEnd type="arrow"/>
          </a:ln>
          <a:effectLst/>
        </p:spPr>
      </p:cxnSp>
      <p:cxnSp>
        <p:nvCxnSpPr>
          <p:cNvPr id="30" name="Straight Arrow Connector 29"/>
          <p:cNvCxnSpPr/>
          <p:nvPr/>
        </p:nvCxnSpPr>
        <p:spPr bwMode="auto">
          <a:xfrm flipH="1">
            <a:off x="5410200" y="4267200"/>
            <a:ext cx="2133600" cy="685800"/>
          </a:xfrm>
          <a:prstGeom prst="straightConnector1">
            <a:avLst/>
          </a:prstGeom>
          <a:solidFill>
            <a:schemeClr val="accent1"/>
          </a:solidFill>
          <a:ln w="38100" cap="flat" cmpd="sng" algn="ctr">
            <a:solidFill>
              <a:schemeClr val="tx1"/>
            </a:solidFill>
            <a:prstDash val="solid"/>
            <a:round/>
            <a:headEnd type="none" w="sm" len="sm"/>
            <a:tailEnd type="arrow"/>
          </a:ln>
          <a:effectLst/>
        </p:spPr>
      </p:cxnSp>
      <p:sp>
        <p:nvSpPr>
          <p:cNvPr id="32" name="TextBox 31"/>
          <p:cNvSpPr txBox="1"/>
          <p:nvPr/>
        </p:nvSpPr>
        <p:spPr>
          <a:xfrm>
            <a:off x="7625636" y="4038600"/>
            <a:ext cx="1518364" cy="369332"/>
          </a:xfrm>
          <a:prstGeom prst="rect">
            <a:avLst/>
          </a:prstGeom>
          <a:noFill/>
        </p:spPr>
        <p:txBody>
          <a:bodyPr wrap="none" rtlCol="0">
            <a:spAutoFit/>
          </a:bodyPr>
          <a:lstStyle/>
          <a:p>
            <a:r>
              <a:rPr lang="en-US" dirty="0" smtClean="0"/>
              <a:t>Mostly 600 V</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228600" y="228600"/>
            <a:ext cx="7620000" cy="762000"/>
          </a:xfrm>
          <a:prstGeom prst="rect">
            <a:avLst/>
          </a:prstGeom>
        </p:spPr>
        <p:txBody>
          <a:bodyPr/>
          <a:lstStyle/>
          <a:p>
            <a:pPr marL="342900" marR="0" lvl="0" indent="-342900" algn="l" defTabSz="914400" rtl="0" eaLnBrk="1" fontAlgn="base" latinLnBrk="0" hangingPunct="1">
              <a:lnSpc>
                <a:spcPct val="125000"/>
              </a:lnSpc>
              <a:spcBef>
                <a:spcPct val="20000"/>
              </a:spcBef>
              <a:spcAft>
                <a:spcPct val="0"/>
              </a:spcAft>
              <a:buClr>
                <a:schemeClr val="tx1"/>
              </a:buClr>
              <a:buSzTx/>
              <a:buFontTx/>
              <a:buNone/>
              <a:tabLst/>
              <a:defRPr/>
            </a:pPr>
            <a:r>
              <a:rPr kumimoji="0" lang="en-US" sz="4000" i="0" u="none" strike="noStrike" kern="0" cap="none" spc="0" normalizeH="0" baseline="0" noProof="0" dirty="0" smtClean="0">
                <a:ln>
                  <a:noFill/>
                </a:ln>
                <a:solidFill>
                  <a:schemeClr val="tx1"/>
                </a:solidFill>
                <a:effectLst/>
                <a:uLnTx/>
                <a:uFillTx/>
                <a:latin typeface="Arial" pitchFamily="34" charset="0"/>
                <a:ea typeface="ＭＳ Ｐゴシック" pitchFamily="34" charset="-128"/>
                <a:cs typeface="ＭＳ Ｐゴシック" pitchFamily="34" charset="-128"/>
              </a:rPr>
              <a:t>Power ICs</a:t>
            </a:r>
            <a:r>
              <a:rPr kumimoji="0" lang="en-US" sz="4000" i="0" u="none" strike="noStrike" kern="0" cap="none" spc="0" normalizeH="0" noProof="0" dirty="0" smtClean="0">
                <a:ln>
                  <a:noFill/>
                </a:ln>
                <a:solidFill>
                  <a:schemeClr val="tx1"/>
                </a:solidFill>
                <a:effectLst/>
                <a:uLnTx/>
                <a:uFillTx/>
                <a:latin typeface="Arial" pitchFamily="34" charset="0"/>
                <a:ea typeface="ＭＳ Ｐゴシック" pitchFamily="34" charset="-128"/>
                <a:cs typeface="ＭＳ Ｐゴシック" pitchFamily="34" charset="-128"/>
              </a:rPr>
              <a:t> Add to the SAM</a:t>
            </a:r>
            <a:endParaRPr kumimoji="0" lang="en-US" sz="4000" i="0" u="none" strike="noStrike" kern="0" cap="none" spc="0" normalizeH="0" baseline="0" noProof="0" dirty="0" smtClean="0">
              <a:ln>
                <a:noFill/>
              </a:ln>
              <a:solidFill>
                <a:schemeClr val="tx1"/>
              </a:solidFill>
              <a:effectLst/>
              <a:uLnTx/>
              <a:uFillTx/>
              <a:latin typeface="Arial" pitchFamily="34" charset="0"/>
              <a:ea typeface="ＭＳ Ｐゴシック" pitchFamily="34" charset="-128"/>
              <a:cs typeface="ＭＳ Ｐゴシック" pitchFamily="34" charset="-128"/>
            </a:endParaRPr>
          </a:p>
        </p:txBody>
      </p:sp>
      <p:sp>
        <p:nvSpPr>
          <p:cNvPr id="7" name="Rectangle 6"/>
          <p:cNvSpPr/>
          <p:nvPr/>
        </p:nvSpPr>
        <p:spPr bwMode="auto">
          <a:xfrm>
            <a:off x="7162800" y="1143000"/>
            <a:ext cx="914400" cy="8382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7848600" y="1981200"/>
            <a:ext cx="304800" cy="9906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7162800" y="1981200"/>
            <a:ext cx="1143000" cy="1524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
        <p:nvSpPr>
          <p:cNvPr id="10" name="TextBox 9"/>
          <p:cNvSpPr txBox="1"/>
          <p:nvPr/>
        </p:nvSpPr>
        <p:spPr>
          <a:xfrm>
            <a:off x="3962400" y="6096000"/>
            <a:ext cx="2294282" cy="369332"/>
          </a:xfrm>
          <a:prstGeom prst="rect">
            <a:avLst/>
          </a:prstGeom>
          <a:noFill/>
        </p:spPr>
        <p:txBody>
          <a:bodyPr wrap="none" rtlCol="0">
            <a:spAutoFit/>
          </a:bodyPr>
          <a:lstStyle/>
          <a:p>
            <a:r>
              <a:rPr lang="en-US" dirty="0" smtClean="0"/>
              <a:t>Total = $18B in 2015</a:t>
            </a:r>
            <a:endParaRPr lang="en-US" dirty="0"/>
          </a:p>
        </p:txBody>
      </p:sp>
      <p:sp>
        <p:nvSpPr>
          <p:cNvPr id="11" name="Rectangle 10"/>
          <p:cNvSpPr/>
          <p:nvPr/>
        </p:nvSpPr>
        <p:spPr bwMode="auto">
          <a:xfrm>
            <a:off x="7772400" y="2057400"/>
            <a:ext cx="304800" cy="304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2590800" y="1295400"/>
            <a:ext cx="4572000" cy="304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5867400" y="1524000"/>
            <a:ext cx="1371600" cy="1524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3581400" y="1447800"/>
            <a:ext cx="609600" cy="3810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pic>
        <p:nvPicPr>
          <p:cNvPr id="37889" name="Picture 1"/>
          <p:cNvPicPr>
            <a:picLocks noChangeAspect="1" noChangeArrowheads="1"/>
          </p:cNvPicPr>
          <p:nvPr/>
        </p:nvPicPr>
        <p:blipFill>
          <a:blip r:embed="rId2" cstate="print"/>
          <a:srcRect/>
          <a:stretch>
            <a:fillRect/>
          </a:stretch>
        </p:blipFill>
        <p:spPr bwMode="auto">
          <a:xfrm>
            <a:off x="1143000" y="1176338"/>
            <a:ext cx="6858000" cy="4724400"/>
          </a:xfrm>
          <a:prstGeom prst="rect">
            <a:avLst/>
          </a:prstGeom>
          <a:noFill/>
          <a:ln w="9525">
            <a:noFill/>
            <a:miter lim="800000"/>
            <a:headEnd/>
            <a:tailEnd/>
          </a:ln>
          <a:effectLst/>
        </p:spPr>
      </p:pic>
      <p:sp>
        <p:nvSpPr>
          <p:cNvPr id="15" name="TextBox 14"/>
          <p:cNvSpPr txBox="1"/>
          <p:nvPr/>
        </p:nvSpPr>
        <p:spPr>
          <a:xfrm>
            <a:off x="152400" y="6172200"/>
            <a:ext cx="1927131" cy="253916"/>
          </a:xfrm>
          <a:prstGeom prst="rect">
            <a:avLst/>
          </a:prstGeom>
          <a:noFill/>
        </p:spPr>
        <p:txBody>
          <a:bodyPr wrap="none" rtlCol="0">
            <a:spAutoFit/>
          </a:bodyPr>
          <a:lstStyle/>
          <a:p>
            <a:r>
              <a:rPr lang="en-US" sz="1050" b="1" i="1" dirty="0" smtClean="0"/>
              <a:t>Source:  </a:t>
            </a:r>
            <a:r>
              <a:rPr lang="en-US" sz="1050" b="1" i="1" dirty="0" err="1" smtClean="0"/>
              <a:t>Yole</a:t>
            </a:r>
            <a:r>
              <a:rPr lang="en-US" sz="1050" b="1" i="1" dirty="0" smtClean="0"/>
              <a:t> Development</a:t>
            </a:r>
            <a:endParaRPr lang="en-US" sz="1050" b="1" i="1"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2" cstate="print"/>
          <a:srcRect/>
          <a:stretch>
            <a:fillRect/>
          </a:stretch>
        </p:blipFill>
        <p:spPr bwMode="auto">
          <a:xfrm>
            <a:off x="0" y="1404938"/>
            <a:ext cx="9144000" cy="4048125"/>
          </a:xfrm>
          <a:prstGeom prst="rect">
            <a:avLst/>
          </a:prstGeom>
          <a:noFill/>
          <a:ln w="9525">
            <a:noFill/>
            <a:miter lim="800000"/>
            <a:headEnd/>
            <a:tailEnd/>
          </a:ln>
        </p:spPr>
      </p:pic>
      <p:sp>
        <p:nvSpPr>
          <p:cNvPr id="6" name="Rectangle 3"/>
          <p:cNvSpPr txBox="1">
            <a:spLocks noChangeArrowheads="1"/>
          </p:cNvSpPr>
          <p:nvPr/>
        </p:nvSpPr>
        <p:spPr>
          <a:xfrm>
            <a:off x="228600" y="228600"/>
            <a:ext cx="7010400" cy="762000"/>
          </a:xfrm>
          <a:prstGeom prst="rect">
            <a:avLst/>
          </a:prstGeom>
        </p:spPr>
        <p:txBody>
          <a:bodyPr/>
          <a:lstStyle/>
          <a:p>
            <a:pPr marL="342900" marR="0" lvl="0" indent="-342900" algn="l" defTabSz="914400" rtl="0" eaLnBrk="1" fontAlgn="base" latinLnBrk="0" hangingPunct="1">
              <a:lnSpc>
                <a:spcPct val="125000"/>
              </a:lnSpc>
              <a:spcBef>
                <a:spcPct val="20000"/>
              </a:spcBef>
              <a:spcAft>
                <a:spcPct val="0"/>
              </a:spcAft>
              <a:buClr>
                <a:schemeClr val="tx1"/>
              </a:buClr>
              <a:buSzTx/>
              <a:buFontTx/>
              <a:buNone/>
              <a:tabLst/>
              <a:defRPr/>
            </a:pPr>
            <a:r>
              <a:rPr kumimoji="0" lang="en-US" sz="4400" i="0" u="none" strike="noStrike" kern="0" cap="none" spc="0" normalizeH="0" baseline="0" noProof="0" dirty="0" smtClean="0">
                <a:ln>
                  <a:noFill/>
                </a:ln>
                <a:solidFill>
                  <a:schemeClr val="tx1"/>
                </a:solidFill>
                <a:effectLst/>
                <a:uLnTx/>
                <a:uFillTx/>
                <a:latin typeface="Arial" pitchFamily="34" charset="0"/>
                <a:ea typeface="ＭＳ Ｐゴシック" pitchFamily="34" charset="-128"/>
                <a:cs typeface="ＭＳ Ｐゴシック" pitchFamily="34" charset="-128"/>
              </a:rPr>
              <a:t>GaN</a:t>
            </a:r>
            <a:r>
              <a:rPr kumimoji="0" lang="en-US" sz="4400" i="0" u="none" strike="noStrike" kern="0" cap="none" spc="0" normalizeH="0" noProof="0" dirty="0" smtClean="0">
                <a:ln>
                  <a:noFill/>
                </a:ln>
                <a:solidFill>
                  <a:schemeClr val="tx1"/>
                </a:solidFill>
                <a:effectLst/>
                <a:uLnTx/>
                <a:uFillTx/>
                <a:latin typeface="Arial" pitchFamily="34" charset="0"/>
                <a:ea typeface="ＭＳ Ｐゴシック" pitchFamily="34" charset="-128"/>
                <a:cs typeface="ＭＳ Ｐゴシック" pitchFamily="34" charset="-128"/>
              </a:rPr>
              <a:t> </a:t>
            </a:r>
            <a:r>
              <a:rPr kumimoji="0" lang="en-US" sz="4400" i="0" u="none" strike="noStrike" kern="0" cap="none" spc="0" normalizeH="0" baseline="0" noProof="0" dirty="0" smtClean="0">
                <a:ln>
                  <a:noFill/>
                </a:ln>
                <a:solidFill>
                  <a:schemeClr val="tx1"/>
                </a:solidFill>
                <a:effectLst/>
                <a:uLnTx/>
                <a:uFillTx/>
                <a:latin typeface="Arial" pitchFamily="34" charset="0"/>
                <a:ea typeface="ＭＳ Ｐゴシック" pitchFamily="34" charset="-128"/>
                <a:cs typeface="ＭＳ Ｐゴシック" pitchFamily="34" charset="-128"/>
              </a:rPr>
              <a:t>Market Projection</a:t>
            </a:r>
          </a:p>
        </p:txBody>
      </p:sp>
      <p:sp>
        <p:nvSpPr>
          <p:cNvPr id="7" name="TextBox 6"/>
          <p:cNvSpPr txBox="1"/>
          <p:nvPr/>
        </p:nvSpPr>
        <p:spPr>
          <a:xfrm>
            <a:off x="685800" y="5486400"/>
            <a:ext cx="8153400" cy="646331"/>
          </a:xfrm>
          <a:prstGeom prst="rect">
            <a:avLst/>
          </a:prstGeom>
          <a:noFill/>
        </p:spPr>
        <p:txBody>
          <a:bodyPr wrap="square" rtlCol="0">
            <a:spAutoFit/>
          </a:bodyPr>
          <a:lstStyle/>
          <a:p>
            <a:pPr algn="ctr"/>
            <a:r>
              <a:rPr lang="en-US" dirty="0" smtClean="0"/>
              <a:t>EPC believes these projections are too optimistic and that 2015 GaN revenues will be less than $100M including RF</a:t>
            </a:r>
            <a:endParaRPr lang="en-US" dirty="0"/>
          </a:p>
        </p:txBody>
      </p:sp>
      <p:sp>
        <p:nvSpPr>
          <p:cNvPr id="8" name="Rectangle 7"/>
          <p:cNvSpPr/>
          <p:nvPr/>
        </p:nvSpPr>
        <p:spPr bwMode="auto">
          <a:xfrm>
            <a:off x="533400" y="1447800"/>
            <a:ext cx="8077200" cy="3810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p:txBody>
      </p:sp>
      <p:sp>
        <p:nvSpPr>
          <p:cNvPr id="9" name="TextBox 8"/>
          <p:cNvSpPr txBox="1"/>
          <p:nvPr/>
        </p:nvSpPr>
        <p:spPr>
          <a:xfrm>
            <a:off x="152400" y="6172200"/>
            <a:ext cx="1927131" cy="253916"/>
          </a:xfrm>
          <a:prstGeom prst="rect">
            <a:avLst/>
          </a:prstGeom>
          <a:noFill/>
        </p:spPr>
        <p:txBody>
          <a:bodyPr wrap="none" rtlCol="0">
            <a:spAutoFit/>
          </a:bodyPr>
          <a:lstStyle/>
          <a:p>
            <a:r>
              <a:rPr lang="en-US" sz="1050" b="1" i="1" dirty="0" smtClean="0"/>
              <a:t>Source:  </a:t>
            </a:r>
            <a:r>
              <a:rPr lang="en-US" sz="1050" b="1" i="1" dirty="0" err="1" smtClean="0"/>
              <a:t>Yole</a:t>
            </a:r>
            <a:r>
              <a:rPr lang="en-US" sz="1050" b="1" i="1" dirty="0" smtClean="0"/>
              <a:t> Development</a:t>
            </a:r>
            <a:endParaRPr lang="en-US" sz="1050" b="1" i="1"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Grp="1" noChangeArrowheads="1"/>
          </p:cNvSpPr>
          <p:nvPr>
            <p:ph type="ctrTitle"/>
          </p:nvPr>
        </p:nvSpPr>
        <p:spPr bwMode="auto">
          <a:xfrm>
            <a:off x="685800" y="1680250"/>
            <a:ext cx="7772400" cy="1470025"/>
          </a:xfrm>
          <a:prstGeom prst="rect">
            <a:avLst/>
          </a:prstGeom>
          <a:noFill/>
          <a:ln w="9525">
            <a:noFill/>
            <a:miter lim="800000"/>
            <a:headEnd/>
            <a:tailEnd/>
          </a:ln>
        </p:spPr>
        <p:txBody>
          <a:bodyPr/>
          <a:lstStyle/>
          <a:p>
            <a:pPr algn="ctr"/>
            <a:r>
              <a:rPr lang="en-US" sz="6000" b="1" dirty="0" smtClean="0">
                <a:solidFill>
                  <a:schemeClr val="tx2"/>
                </a:solidFill>
              </a:rPr>
              <a:t>Adoption</a:t>
            </a:r>
            <a:endParaRPr lang="en-US" sz="6000" b="1" dirty="0">
              <a:solidFill>
                <a:schemeClr val="tx2"/>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381000" y="1905000"/>
            <a:ext cx="8229600" cy="3429000"/>
          </a:xfrm>
        </p:spPr>
        <p:txBody>
          <a:bodyPr/>
          <a:lstStyle/>
          <a:p>
            <a:pPr marL="514350" indent="-514350" eaLnBrk="1" hangingPunct="1">
              <a:lnSpc>
                <a:spcPct val="80000"/>
              </a:lnSpc>
              <a:spcBef>
                <a:spcPts val="2400"/>
              </a:spcBef>
              <a:spcAft>
                <a:spcPts val="600"/>
              </a:spcAft>
              <a:buFont typeface="+mj-lt"/>
              <a:buAutoNum type="arabicPeriod"/>
            </a:pPr>
            <a:r>
              <a:rPr lang="en-US" sz="3200" b="0" dirty="0" smtClean="0">
                <a:latin typeface="Arial" pitchFamily="34" charset="0"/>
                <a:ea typeface="ＭＳ Ｐゴシック" pitchFamily="34" charset="-128"/>
                <a:cs typeface="ＭＳ Ｐゴシック" pitchFamily="34" charset="-128"/>
              </a:rPr>
              <a:t>Make GaN Devices Easy to Use</a:t>
            </a:r>
          </a:p>
          <a:p>
            <a:pPr marL="514350" indent="-514350">
              <a:lnSpc>
                <a:spcPct val="80000"/>
              </a:lnSpc>
              <a:spcBef>
                <a:spcPts val="2400"/>
              </a:spcBef>
              <a:spcAft>
                <a:spcPts val="600"/>
              </a:spcAft>
              <a:buFont typeface="+mj-lt"/>
              <a:buAutoNum type="arabicPeriod"/>
            </a:pPr>
            <a:r>
              <a:rPr lang="en-US" sz="3200" b="0" dirty="0" smtClean="0">
                <a:latin typeface="Arial" pitchFamily="34" charset="0"/>
                <a:ea typeface="ＭＳ Ｐゴシック" pitchFamily="34" charset="-128"/>
                <a:cs typeface="ＭＳ Ｐゴシック" pitchFamily="34" charset="-128"/>
              </a:rPr>
              <a:t>Develop Applications beyond Silicon’s Capabilities</a:t>
            </a:r>
          </a:p>
          <a:p>
            <a:pPr marL="514350" indent="-514350">
              <a:lnSpc>
                <a:spcPct val="80000"/>
              </a:lnSpc>
              <a:spcBef>
                <a:spcPts val="2400"/>
              </a:spcBef>
              <a:spcAft>
                <a:spcPts val="600"/>
              </a:spcAft>
              <a:buFont typeface="+mj-lt"/>
              <a:buAutoNum type="arabicPeriod"/>
            </a:pPr>
            <a:r>
              <a:rPr lang="en-US" sz="3200" b="0" dirty="0" smtClean="0">
                <a:latin typeface="Arial" pitchFamily="34" charset="0"/>
                <a:ea typeface="ＭＳ Ｐゴシック" pitchFamily="34" charset="-128"/>
                <a:cs typeface="ＭＳ Ｐゴシック" pitchFamily="34" charset="-128"/>
              </a:rPr>
              <a:t>Make GaN Cost Effective</a:t>
            </a:r>
          </a:p>
          <a:p>
            <a:pPr marL="514350" indent="-514350">
              <a:lnSpc>
                <a:spcPct val="80000"/>
              </a:lnSpc>
              <a:spcBef>
                <a:spcPts val="2400"/>
              </a:spcBef>
              <a:spcAft>
                <a:spcPts val="600"/>
              </a:spcAft>
              <a:buFont typeface="+mj-lt"/>
              <a:buAutoNum type="arabicPeriod"/>
            </a:pPr>
            <a:r>
              <a:rPr lang="en-US" sz="3200" dirty="0" smtClean="0">
                <a:latin typeface="Arial" pitchFamily="34" charset="0"/>
                <a:ea typeface="ＭＳ Ｐゴシック" pitchFamily="34" charset="-128"/>
                <a:cs typeface="ＭＳ Ｐゴシック" pitchFamily="34" charset="-128"/>
              </a:rPr>
              <a:t>Establish </a:t>
            </a:r>
            <a:r>
              <a:rPr lang="en-US" sz="3200" dirty="0" err="1" smtClean="0">
                <a:latin typeface="Arial" pitchFamily="34" charset="0"/>
                <a:ea typeface="ＭＳ Ｐゴシック" pitchFamily="34" charset="-128"/>
                <a:cs typeface="ＭＳ Ｐゴシック" pitchFamily="34" charset="-128"/>
              </a:rPr>
              <a:t>GaN’s</a:t>
            </a:r>
            <a:r>
              <a:rPr lang="en-US" sz="3200" dirty="0" smtClean="0">
                <a:latin typeface="Arial" pitchFamily="34" charset="0"/>
                <a:ea typeface="ＭＳ Ｐゴシック" pitchFamily="34" charset="-128"/>
                <a:cs typeface="ＭＳ Ｐゴシック" pitchFamily="34" charset="-128"/>
              </a:rPr>
              <a:t> Reliability</a:t>
            </a:r>
            <a:endParaRPr lang="en-US" sz="3200" b="0" dirty="0" smtClean="0">
              <a:latin typeface="Arial" pitchFamily="34" charset="0"/>
              <a:ea typeface="ＭＳ Ｐゴシック" pitchFamily="34" charset="-128"/>
              <a:cs typeface="ＭＳ Ｐゴシック" pitchFamily="34" charset="-128"/>
            </a:endParaRPr>
          </a:p>
        </p:txBody>
      </p:sp>
      <p:sp>
        <p:nvSpPr>
          <p:cNvPr id="15364" name="Rectangle 3"/>
          <p:cNvSpPr txBox="1">
            <a:spLocks noChangeArrowheads="1"/>
          </p:cNvSpPr>
          <p:nvPr/>
        </p:nvSpPr>
        <p:spPr bwMode="auto">
          <a:xfrm>
            <a:off x="0" y="304800"/>
            <a:ext cx="7696200" cy="1066800"/>
          </a:xfrm>
          <a:prstGeom prst="rect">
            <a:avLst/>
          </a:prstGeom>
          <a:noFill/>
          <a:ln w="9525">
            <a:noFill/>
            <a:miter lim="800000"/>
            <a:headEnd/>
            <a:tailEnd/>
          </a:ln>
        </p:spPr>
        <p:txBody>
          <a:bodyPr/>
          <a:lstStyle/>
          <a:p>
            <a:pPr marL="342900" indent="-342900">
              <a:spcBef>
                <a:spcPct val="20000"/>
              </a:spcBef>
            </a:pPr>
            <a:r>
              <a:rPr lang="en-US" sz="4400" dirty="0" smtClean="0"/>
              <a:t>What Controls Adoption?</a:t>
            </a:r>
            <a:endParaRPr lang="en-US" sz="4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dissolv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dissolv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dissolv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dissolve">
                                      <p:cBhvr>
                                        <p:cTn id="22" dur="5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Grp="1" noChangeArrowheads="1"/>
          </p:cNvSpPr>
          <p:nvPr>
            <p:ph type="ctrTitle"/>
          </p:nvPr>
        </p:nvSpPr>
        <p:spPr bwMode="auto">
          <a:xfrm>
            <a:off x="685800" y="1680250"/>
            <a:ext cx="7772400" cy="1470025"/>
          </a:xfrm>
          <a:prstGeom prst="rect">
            <a:avLst/>
          </a:prstGeom>
          <a:noFill/>
          <a:ln w="9525">
            <a:noFill/>
            <a:miter lim="800000"/>
            <a:headEnd/>
            <a:tailEnd/>
          </a:ln>
        </p:spPr>
        <p:txBody>
          <a:bodyPr/>
          <a:lstStyle/>
          <a:p>
            <a:pPr algn="ctr"/>
            <a:r>
              <a:rPr lang="en-US" sz="4400" b="1" dirty="0" smtClean="0">
                <a:solidFill>
                  <a:schemeClr val="tx2"/>
                </a:solidFill>
              </a:rPr>
              <a:t>Making GaN Easy to Use</a:t>
            </a:r>
            <a:endParaRPr lang="en-US" sz="4400" b="1" dirty="0">
              <a:solidFill>
                <a:schemeClr val="tx2"/>
              </a:solidFill>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Theme">
  <a:themeElements>
    <a:clrScheme name="Powerpoint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lnDef>
  </a:objectDefaults>
  <a:extraClrSchemeLst>
    <a:extraClrScheme>
      <a:clrScheme name="Powerpoint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owerpoint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owerpoint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2114</TotalTime>
  <Words>918</Words>
  <Application>Microsoft Office PowerPoint</Application>
  <PresentationFormat>On-screen Show (4:3)</PresentationFormat>
  <Paragraphs>221</Paragraphs>
  <Slides>29</Slides>
  <Notes>16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 Theme</vt:lpstr>
      <vt:lpstr>Slide 1</vt:lpstr>
      <vt:lpstr>Slide 2</vt:lpstr>
      <vt:lpstr>Business Overview</vt:lpstr>
      <vt:lpstr>Slide 4</vt:lpstr>
      <vt:lpstr>Slide 5</vt:lpstr>
      <vt:lpstr>Slide 6</vt:lpstr>
      <vt:lpstr>Adoption</vt:lpstr>
      <vt:lpstr>Slide 8</vt:lpstr>
      <vt:lpstr>Making GaN Easy to Use</vt:lpstr>
      <vt:lpstr>Slide 10</vt:lpstr>
      <vt:lpstr>Ecosystem Development</vt:lpstr>
      <vt:lpstr>Slide 12</vt:lpstr>
      <vt:lpstr>Slide 13</vt:lpstr>
      <vt:lpstr>Slide 14</vt:lpstr>
      <vt:lpstr>Slide 15</vt:lpstr>
      <vt:lpstr>Developing New Applications</vt:lpstr>
      <vt:lpstr>Slide 17</vt:lpstr>
      <vt:lpstr>Slide 18</vt:lpstr>
      <vt:lpstr>Envelope Tracking</vt:lpstr>
      <vt:lpstr>LiDAR - Pulsed Laser</vt:lpstr>
      <vt:lpstr>Slide 21</vt:lpstr>
      <vt:lpstr>Slide 22</vt:lpstr>
      <vt:lpstr>Making GaN Cost Effective</vt:lpstr>
      <vt:lpstr>Silicon vs eGaN® FET Costs</vt:lpstr>
      <vt:lpstr>Slide 25</vt:lpstr>
      <vt:lpstr>Establishing GaN’s Reliability</vt:lpstr>
      <vt:lpstr>Slide 27</vt:lpstr>
      <vt:lpstr>Summary</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Colino</dc:creator>
  <cp:lastModifiedBy>Alex Lidow</cp:lastModifiedBy>
  <cp:revision>246</cp:revision>
  <dcterms:created xsi:type="dcterms:W3CDTF">2011-09-13T14:42:42Z</dcterms:created>
  <dcterms:modified xsi:type="dcterms:W3CDTF">2012-10-25T14:32:37Z</dcterms:modified>
</cp:coreProperties>
</file>